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1" r:id="rId2"/>
  </p:sldMasterIdLst>
  <p:notesMasterIdLst>
    <p:notesMasterId r:id="rId16"/>
  </p:notesMasterIdLst>
  <p:handoutMasterIdLst>
    <p:handoutMasterId r:id="rId17"/>
  </p:handoutMasterIdLst>
  <p:sldIdLst>
    <p:sldId id="363" r:id="rId3"/>
    <p:sldId id="365" r:id="rId4"/>
    <p:sldId id="627" r:id="rId5"/>
    <p:sldId id="628" r:id="rId6"/>
    <p:sldId id="629" r:id="rId7"/>
    <p:sldId id="398" r:id="rId8"/>
    <p:sldId id="399" r:id="rId9"/>
    <p:sldId id="401" r:id="rId10"/>
    <p:sldId id="402" r:id="rId11"/>
    <p:sldId id="403" r:id="rId12"/>
    <p:sldId id="2908" r:id="rId13"/>
    <p:sldId id="371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16013-0662-4CC7-926B-A8098821D2E1}" v="4" dt="2022-10-20T18:10:35.034"/>
  </p1510:revLst>
</p1510:revInfo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 autoAdjust="0"/>
    <p:restoredTop sz="95982"/>
  </p:normalViewPr>
  <p:slideViewPr>
    <p:cSldViewPr snapToGrid="0" showGuides="1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66" d="100"/>
          <a:sy n="166" d="100"/>
        </p:scale>
        <p:origin x="54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4E89A-86F6-9149-A99F-9B08F5E12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012F1-5B0F-2A43-A808-62116CA736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AC55-2EDB-BF42-AB26-F4C700CA4CF3}" type="datetimeFigureOut">
              <a:rPr lang="en-US" smtClean="0">
                <a:solidFill>
                  <a:srgbClr val="000000"/>
                </a:solidFill>
              </a:rPr>
              <a:t>10/20/2022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71E5A-3F96-F940-9DEF-7C4FC1DC4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D3A2F-9F71-AA47-A87E-8650225C2A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DE10B-5658-2B43-A14A-58734813756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2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3BF0118-6228-3548-A04B-A1F812AE9592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E44E414-3FE9-8140-9FC1-27F6721EC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7160" indent="-13716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7432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411480" indent="-13716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4864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685800" indent="-137160" algn="l" defTabSz="914400" rtl="0" eaLnBrk="1" latinLnBrk="0" hangingPunct="1">
      <a:buFont typeface="Arial" panose="020B0604020202020204" pitchFamily="34" charset="0"/>
      <a:buChar char="»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82296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rgbClr val="000000"/>
        </a:solidFill>
        <a:latin typeface="+mn-lt"/>
        <a:ea typeface="+mn-ea"/>
        <a:cs typeface="+mn-cs"/>
      </a:defRPr>
    </a:lvl6pPr>
    <a:lvl7pPr marL="96012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rgbClr val="000000"/>
        </a:solidFill>
        <a:latin typeface="+mn-lt"/>
        <a:ea typeface="+mn-ea"/>
        <a:cs typeface="+mn-cs"/>
      </a:defRPr>
    </a:lvl7pPr>
    <a:lvl8pPr marL="109728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rgbClr val="000000"/>
        </a:solidFill>
        <a:latin typeface="+mn-lt"/>
        <a:ea typeface="+mn-ea"/>
        <a:cs typeface="+mn-cs"/>
      </a:defRPr>
    </a:lvl8pPr>
    <a:lvl9pPr marL="1234440" indent="-13716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rgbClr val="000000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350772A3-E462-9C4A-9452-404AE4AC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pic>
        <p:nvPicPr>
          <p:cNvPr id="9" name="PECO" descr="PECO: An Exelon Company">
            <a:extLst>
              <a:ext uri="{FF2B5EF4-FFF2-40B4-BE49-F238E27FC236}">
                <a16:creationId xmlns:a16="http://schemas.microsoft.com/office/drawing/2014/main" id="{EABD70D4-68D7-0C45-A49B-5ECE992671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54864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26080"/>
            <a:ext cx="112776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846320"/>
            <a:ext cx="112776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2975191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EC80D5FA-D7D6-344C-8305-FC61A0FD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454025" y="454024"/>
            <a:ext cx="3559175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024" y="2926080"/>
            <a:ext cx="11280775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82168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93E71FEF-77B6-5241-81B1-D0D83392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454025" y="454024"/>
            <a:ext cx="3559175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024" y="2926080"/>
            <a:ext cx="11280775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322275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024" y="1737358"/>
            <a:ext cx="7423151" cy="1828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[Speaker intro subject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685121-0D7D-4F48-835F-6C4245E490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024" y="3931920"/>
            <a:ext cx="7423150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228600" indent="-228600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457200">
              <a:defRPr/>
            </a:lvl4pPr>
            <a:lvl5pPr marL="685800" indent="-228600">
              <a:buFont typeface="Arial" panose="020B0604020202020204" pitchFamily="34" charset="0"/>
              <a:buChar char="»"/>
              <a:defRPr/>
            </a:lvl5pPr>
            <a:lvl6pPr marL="914400" indent="-228600">
              <a:buFont typeface="Arial" panose="020B0604020202020204" pitchFamily="34" charset="0"/>
              <a:buChar char="–"/>
              <a:defRPr/>
            </a:lvl6pPr>
            <a:lvl7pPr marL="1143000" indent="-228600">
              <a:buFont typeface="Arial" panose="020B0604020202020204" pitchFamily="34" charset="0"/>
              <a:buChar char="–"/>
              <a:defRPr/>
            </a:lvl7pPr>
            <a:lvl8pPr marL="1371600" indent="-228600">
              <a:buFont typeface="Arial" panose="020B0604020202020204" pitchFamily="34" charset="0"/>
              <a:buChar char="–"/>
              <a:defRPr/>
            </a:lvl8pPr>
            <a:lvl9pPr marL="1600200" indent="-22860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 dirty="0"/>
              <a:t>[Speaker Name]</a:t>
            </a:r>
          </a:p>
          <a:p>
            <a:pPr lvl="1"/>
            <a:r>
              <a:rPr lang="en-US" dirty="0"/>
              <a:t>[Speaker Title]</a:t>
            </a:r>
          </a:p>
        </p:txBody>
      </p:sp>
    </p:spTree>
    <p:extLst>
      <p:ext uri="{BB962C8B-B14F-4D97-AF65-F5344CB8AC3E}">
        <p14:creationId xmlns:p14="http://schemas.microsoft.com/office/powerpoint/2010/main" val="4144220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331AC2-8E74-B243-8FDB-48E8D9AFE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47E393-D3B7-8747-BD90-FFF722B7FC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37360"/>
            <a:ext cx="9350375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37360"/>
            <a:ext cx="54864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8400" y="1737360"/>
            <a:ext cx="548335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003119E-6ED5-A04F-A9CB-BCB2609930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" y="1737358"/>
            <a:ext cx="54864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4937760"/>
            <a:ext cx="54864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D0CAF51-2B50-154B-BC7A-BF332C4DFD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400" y="1737358"/>
            <a:ext cx="54864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8400" y="4937760"/>
            <a:ext cx="54864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78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A4A3A4"/>
          </p15:clr>
        </p15:guide>
        <p15:guide id="2" orient="horz" pos="2968" userDrawn="1">
          <p15:clr>
            <a:srgbClr val="A4A3A4"/>
          </p15:clr>
        </p15:guide>
        <p15:guide id="3" orient="horz" pos="1092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F140ED-A954-D843-87E1-8E636778C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37360"/>
            <a:ext cx="355599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0" y="1737360"/>
            <a:ext cx="3559175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81976" y="1737360"/>
            <a:ext cx="3549776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E667E5-98EE-5349-8A56-61BA231EA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350375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6B296F-04BC-6341-B4FE-0C06D81599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" y="1737358"/>
            <a:ext cx="3556000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3556000" cy="1874519"/>
          </a:xfrm>
        </p:spPr>
        <p:txBody>
          <a:bodyPr/>
          <a:lstStyle>
            <a:lvl1pPr marL="182880" indent="-182880">
              <a:defRPr sz="1400"/>
            </a:lvl1pPr>
            <a:lvl2pPr marL="365760" indent="-182880">
              <a:defRPr sz="1400"/>
            </a:lvl2pPr>
            <a:lvl3pPr marL="548640" indent="-182880">
              <a:defRPr sz="1400"/>
            </a:lvl3pPr>
            <a:lvl4pPr marL="731520" indent="-182880">
              <a:defRPr sz="1400"/>
            </a:lvl4pPr>
            <a:lvl5pPr marL="914400" indent="-182880">
              <a:defRPr sz="1400"/>
            </a:lvl5pPr>
            <a:lvl6pPr marL="1097280" indent="-182880">
              <a:defRPr sz="1400"/>
            </a:lvl6pPr>
            <a:lvl7pPr marL="1280160" indent="-182880">
              <a:defRPr sz="1400"/>
            </a:lvl7pPr>
            <a:lvl8pPr marL="1463040" indent="-182880">
              <a:defRPr sz="1400"/>
            </a:lvl8pPr>
            <a:lvl9pPr marL="1645920" indent="-18288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8B1F4A6-D35D-314A-8458-FAACCF0277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7999" y="1737358"/>
            <a:ext cx="3559175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1" y="4343400"/>
            <a:ext cx="3559174" cy="1874519"/>
          </a:xfrm>
        </p:spPr>
        <p:txBody>
          <a:bodyPr/>
          <a:lstStyle>
            <a:lvl1pPr marL="182880" indent="-182880">
              <a:defRPr sz="1400"/>
            </a:lvl1pPr>
            <a:lvl2pPr marL="365760" indent="-182880">
              <a:defRPr sz="1400"/>
            </a:lvl2pPr>
            <a:lvl3pPr marL="548640" indent="-182880">
              <a:defRPr sz="1400"/>
            </a:lvl3pPr>
            <a:lvl4pPr marL="731520" indent="-182880">
              <a:defRPr sz="1400"/>
            </a:lvl4pPr>
            <a:lvl5pPr marL="914400" indent="-182880">
              <a:defRPr sz="1400"/>
            </a:lvl5pPr>
            <a:lvl6pPr marL="1097280" indent="-182880">
              <a:defRPr sz="1400"/>
            </a:lvl6pPr>
            <a:lvl7pPr marL="1280160" indent="-182880">
              <a:defRPr sz="1400"/>
            </a:lvl7pPr>
            <a:lvl8pPr marL="1463040" indent="-182880">
              <a:defRPr sz="1400"/>
            </a:lvl8pPr>
            <a:lvl9pPr marL="1645920" indent="-18288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3A36F88-D46F-A045-9FAE-DB4F02EE33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1975" y="1737358"/>
            <a:ext cx="3552825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81975" y="4343400"/>
            <a:ext cx="3552825" cy="1874519"/>
          </a:xfrm>
        </p:spPr>
        <p:txBody>
          <a:bodyPr/>
          <a:lstStyle>
            <a:lvl1pPr marL="182880" indent="-182880">
              <a:defRPr sz="1400"/>
            </a:lvl1pPr>
            <a:lvl2pPr marL="365760" indent="-182880">
              <a:defRPr sz="1400"/>
            </a:lvl2pPr>
            <a:lvl3pPr marL="548640" indent="-182880">
              <a:defRPr sz="1400"/>
            </a:lvl3pPr>
            <a:lvl4pPr marL="731520" indent="-182880">
              <a:defRPr sz="1400"/>
            </a:lvl4pPr>
            <a:lvl5pPr marL="914400" indent="-182880">
              <a:defRPr sz="1400"/>
            </a:lvl5pPr>
            <a:lvl6pPr marL="1097280" indent="-182880">
              <a:defRPr sz="1400"/>
            </a:lvl6pPr>
            <a:lvl7pPr marL="1280160" indent="-182880">
              <a:defRPr sz="1400"/>
            </a:lvl7pPr>
            <a:lvl8pPr marL="1463040" indent="-182880">
              <a:defRPr sz="1400"/>
            </a:lvl8pPr>
            <a:lvl9pPr marL="1645920" indent="-18288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2592" userDrawn="1">
          <p15:clr>
            <a:srgbClr val="A4A3A4"/>
          </p15:clr>
        </p15:guide>
        <p15:guide id="7" orient="horz" pos="2734" userDrawn="1">
          <p15:clr>
            <a:srgbClr val="A4A3A4"/>
          </p15:clr>
        </p15:guide>
        <p15:guide id="8" orient="horz" pos="1092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350375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737360"/>
            <a:ext cx="1628775" cy="448056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7600" y="1737360"/>
            <a:ext cx="1626615" cy="448056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8001" y="1737360"/>
            <a:ext cx="1625598" cy="448056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8400" y="1737360"/>
            <a:ext cx="1625598" cy="448056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1977" y="1737360"/>
            <a:ext cx="1625598" cy="448056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115554" y="1737360"/>
            <a:ext cx="1616197" cy="448056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350375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8E3C3A-BC08-3E46-9CCD-F118AD3A5F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737358"/>
            <a:ext cx="1627632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3154680"/>
            <a:ext cx="1628775" cy="306324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FA28167-CB7D-C341-84A9-A9F9D24B95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87600" y="1737358"/>
            <a:ext cx="1627632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7600" y="3154680"/>
            <a:ext cx="1626615" cy="306324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98807F-BA29-0440-AC0B-37992865D5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18001" y="1737358"/>
            <a:ext cx="1627632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8001" y="3154680"/>
            <a:ext cx="1625598" cy="306324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FFF6CCC-8DBB-A741-AA67-EC14C297B8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1737358"/>
            <a:ext cx="1627632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8400" y="3154680"/>
            <a:ext cx="1625598" cy="306324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B678099-6AAF-EE4E-81F3-60755C4436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1977" y="1737358"/>
            <a:ext cx="1627632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1977" y="3154680"/>
            <a:ext cx="1625598" cy="306324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F3DFB9E-32BB-C040-8B1A-72E687796F0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15554" y="1737358"/>
            <a:ext cx="1616197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115554" y="3154680"/>
            <a:ext cx="1616197" cy="3063240"/>
          </a:xfrm>
        </p:spPr>
        <p:txBody>
          <a:bodyPr>
            <a:noAutofit/>
          </a:bodyPr>
          <a:lstStyle>
            <a:lvl1pPr marL="137160" indent="-137160">
              <a:spcBef>
                <a:spcPts val="900"/>
              </a:spcBef>
              <a:defRPr sz="1200"/>
            </a:lvl1pPr>
            <a:lvl2pPr marL="274320" indent="-137160">
              <a:spcBef>
                <a:spcPts val="300"/>
              </a:spcBef>
              <a:defRPr sz="1200"/>
            </a:lvl2pPr>
            <a:lvl3pPr marL="411480" indent="-137160">
              <a:spcBef>
                <a:spcPts val="300"/>
              </a:spcBef>
              <a:defRPr sz="1200"/>
            </a:lvl3pPr>
            <a:lvl4pPr marL="548640" indent="-137160">
              <a:spcBef>
                <a:spcPts val="300"/>
              </a:spcBef>
              <a:defRPr sz="1200"/>
            </a:lvl4pPr>
            <a:lvl5pPr marL="685800" indent="-137160">
              <a:spcBef>
                <a:spcPts val="300"/>
              </a:spcBef>
              <a:defRPr sz="1200"/>
            </a:lvl5pPr>
            <a:lvl6pPr marL="822960" indent="-137160">
              <a:spcBef>
                <a:spcPts val="300"/>
              </a:spcBef>
              <a:defRPr sz="1200"/>
            </a:lvl6pPr>
            <a:lvl7pPr marL="960120" indent="-137160">
              <a:spcBef>
                <a:spcPts val="300"/>
              </a:spcBef>
              <a:defRPr sz="1200"/>
            </a:lvl7pPr>
            <a:lvl8pPr marL="1097280" indent="-137160">
              <a:spcBef>
                <a:spcPts val="300"/>
              </a:spcBef>
              <a:defRPr sz="1200"/>
            </a:lvl8pPr>
            <a:lvl9pPr marL="1234440" indent="-137160">
              <a:spcBef>
                <a:spcPts val="30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orient="horz" pos="1986" userDrawn="1">
          <p15:clr>
            <a:srgbClr val="A4A3A4"/>
          </p15:clr>
        </p15:guide>
        <p15:guide id="3" orient="horz" pos="1092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">
            <a:extLst>
              <a:ext uri="{FF2B5EF4-FFF2-40B4-BE49-F238E27FC236}">
                <a16:creationId xmlns:a16="http://schemas.microsoft.com/office/drawing/2014/main" id="{398504CC-7A82-FB4C-A4B1-3D8E3DAA2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pic>
        <p:nvPicPr>
          <p:cNvPr id="10" name="PECO" descr="PECO: An Exelon Company">
            <a:extLst>
              <a:ext uri="{FF2B5EF4-FFF2-40B4-BE49-F238E27FC236}">
                <a16:creationId xmlns:a16="http://schemas.microsoft.com/office/drawing/2014/main" id="{B0E25EAB-0119-8448-BC02-9964B93EDA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54864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26080"/>
            <a:ext cx="112776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846320"/>
            <a:ext cx="112776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416264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B856AC-3CE9-C745-8E1F-72AC7137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350375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65466B-3F33-DB47-84A2-6F568D2526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7200" y="1737360"/>
            <a:ext cx="35560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A115F8-994C-8A4C-ACE0-25AE5F0718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9752" y="1737360"/>
            <a:ext cx="7415048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D47DF-F22C-3D49-B066-4B51EE704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350375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90D45-1AE3-474C-8013-D60AA387A8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7199" y="1737360"/>
            <a:ext cx="7419976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FEA3D8-D639-BC4F-BDEF-E6116326D0B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1976" y="1737360"/>
            <a:ext cx="3552826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742D-B3DC-AA4D-912D-5EA93D9647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DC1505-1CCF-3145-B369-C90344F39B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737360"/>
            <a:ext cx="9350374" cy="44805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0">
                <a:solidFill>
                  <a:schemeClr val="tx1"/>
                </a:solidFill>
              </a:defRPr>
            </a:lvl1pPr>
            <a:lvl2pPr marL="228600" indent="-2286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600" b="0">
                <a:solidFill>
                  <a:schemeClr val="tx1"/>
                </a:solidFill>
              </a:defRPr>
            </a:lvl2pPr>
            <a:lvl3pPr marL="457200" indent="-182880"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/>
            </a:lvl3pPr>
            <a:lvl4pPr marL="685800" indent="-228600"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/>
            </a:lvl4pPr>
            <a:lvl5pPr marL="914400" indent="-228600"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/>
            </a:lvl5pPr>
            <a:lvl6pPr marL="1143000" indent="-228600"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/>
            </a:lvl6pPr>
            <a:lvl7pPr marL="1371600" indent="-228600"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/>
            </a:lvl7pPr>
            <a:lvl8pPr marL="1600200" indent="-228600"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/>
            </a:lvl8pPr>
            <a:lvl9pPr marL="1828800" indent="-228600"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[Attribution]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0867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864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37360"/>
            <a:ext cx="54864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400" y="0"/>
            <a:ext cx="59436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- Blue">
    <p:bg>
      <p:bgPr>
        <a:solidFill>
          <a:srgbClr val="170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4864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37360"/>
            <a:ext cx="54864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400" y="0"/>
            <a:ext cx="59436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46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1336BB9-131E-EB4B-8700-C48DD8ACC0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6857997"/>
          </a:xfrm>
          <a:solidFill>
            <a:srgbClr val="DBDBE9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3FBAC-1788-B548-9C1F-C059390AD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[Optional slide title]</a:t>
            </a:r>
          </a:p>
        </p:txBody>
      </p:sp>
    </p:spTree>
    <p:extLst>
      <p:ext uri="{BB962C8B-B14F-4D97-AF65-F5344CB8AC3E}">
        <p14:creationId xmlns:p14="http://schemas.microsoft.com/office/powerpoint/2010/main" val="3428964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921A-18B5-4EC0-B921-CA27E4A3D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3902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4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>
            <a:extLst>
              <a:ext uri="{FF2B5EF4-FFF2-40B4-BE49-F238E27FC236}">
                <a16:creationId xmlns:a16="http://schemas.microsoft.com/office/drawing/2014/main" id="{83D0FA9B-FB65-7E4A-94B6-DA461E5FA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5420BBA-8C48-5E4F-8587-7A822AE546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457200" y="2926080"/>
            <a:ext cx="112776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6000" b="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5305425"/>
            <a:ext cx="54864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225211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BD2F1F44-13AA-9540-AEC8-CCC812D52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2A2ABE23-0023-5E46-815D-CCB83CC89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457200" y="2926080"/>
            <a:ext cx="112776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6000" b="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5305425"/>
            <a:ext cx="54864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022197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>
            <a:extLst>
              <a:ext uri="{FF2B5EF4-FFF2-40B4-BE49-F238E27FC236}">
                <a16:creationId xmlns:a16="http://schemas.microsoft.com/office/drawing/2014/main" id="{CC994166-3B1A-384C-BF72-C2F43D019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337147C-8E55-D348-B558-D94AB4A9E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54864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26080"/>
            <a:ext cx="112776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846320"/>
            <a:ext cx="112776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88287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CABF1D01-D617-5B4C-B94C-F3F2184C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441E47AC-C454-DA45-9BA6-40C0EC0C5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457200" y="2926080"/>
            <a:ext cx="112776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6000" b="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5305425"/>
            <a:ext cx="54864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537066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gradFill>
          <a:gsLst>
            <a:gs pos="65000">
              <a:srgbClr val="170D67"/>
            </a:gs>
            <a:gs pos="100000">
              <a:srgbClr val="6E06C1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DA6E9EFB-9A4A-4845-8C41-FFE5AE5B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2266950" y="1784350"/>
            <a:ext cx="76581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5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8EADD1EA-08FE-BD43-89F4-1D6C44368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6950" y="1784350"/>
            <a:ext cx="76581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9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00346728-1559-3141-8647-7C1E20A3C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6950" y="1784350"/>
            <a:ext cx="76581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8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EB652885-DB8A-4C7E-B557-DF2AA6B73A7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8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PECO_INT_cover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84800" y="2971800"/>
            <a:ext cx="5588000" cy="1219200"/>
          </a:xfrm>
        </p:spPr>
        <p:txBody>
          <a:bodyPr/>
          <a:lstStyle>
            <a:lvl1pPr marL="0" indent="0">
              <a:buFont typeface="Wingdings" pitchFamily="1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73600" y="1524000"/>
            <a:ext cx="6604000" cy="1143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6" name="Rectangle 12"/>
          <p:cNvSpPr>
            <a:spLocks noChangeArrowheads="1"/>
          </p:cNvSpPr>
          <p:nvPr userDrawn="1"/>
        </p:nvSpPr>
        <p:spPr bwMode="auto">
          <a:xfrm>
            <a:off x="0" y="0"/>
            <a:ext cx="39624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1282" name="Picture 18" descr="logo_siz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17" y="292101"/>
            <a:ext cx="3418416" cy="73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279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EB652885-DB8A-4C7E-B557-DF2AA6B73A7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43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C46861E6-06F8-4B96-95B1-B655E9254C6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1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553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990600"/>
            <a:ext cx="553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15E9FFD4-481F-4D84-9855-C9C273D90DD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03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F3CC0AD4-C397-4B4A-A92C-FF39998A2A4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7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ull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D3FFAE08-AF81-7940-BB58-65CD3319B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54864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26080"/>
            <a:ext cx="112776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846320"/>
            <a:ext cx="112776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170527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AE3C3828-E1F9-41E4-87F5-5D540D29F23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51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EA3C4318-7D77-4486-88F5-371D4B30492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2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4000ED8A-A658-42EA-B6A0-AD9E757C140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99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F3AEAA77-8320-4997-A5B8-9E4A989BF91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68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8CEE612B-A5E6-4043-A96A-49348AE8989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6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19A4D22D-B446-4A44-B7A8-5B3A31B3E8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53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04800" y="990600"/>
            <a:ext cx="5537200" cy="48768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5200" y="990600"/>
            <a:ext cx="5537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80800" y="0"/>
            <a:ext cx="7112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F76EB88B-F84A-4F55-928F-11D875CE05B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B950E78D-63B6-0549-BC3F-812F4C487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54864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26080"/>
            <a:ext cx="54864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669280"/>
            <a:ext cx="54864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400" y="0"/>
            <a:ext cx="59436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0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D5CD640B-AC26-B142-8006-813CBDFF6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54864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26080"/>
            <a:ext cx="54864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669280"/>
            <a:ext cx="54864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400" y="0"/>
            <a:ext cx="59436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3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978A3E00-AD7C-BD48-9BF7-B043332D2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168" y="203196"/>
            <a:ext cx="2833497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54864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26080"/>
            <a:ext cx="54864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669280"/>
            <a:ext cx="54864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400" y="0"/>
            <a:ext cx="59436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5CCE3BE-287D-5C40-8E88-33DE08CE2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9F1870-3C4F-E343-9315-9272E66969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737360"/>
            <a:ext cx="9350375" cy="448056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228600">
              <a:buFont typeface="Arial" panose="020B0604020202020204" pitchFamily="34" charset="0"/>
              <a:buChar char="–"/>
              <a:defRPr sz="1600"/>
            </a:lvl2pPr>
            <a:lvl3pPr marL="914400" indent="-228600">
              <a:buFont typeface="Arial" panose="020B0604020202020204" pitchFamily="34" charset="0"/>
              <a:buChar char="–"/>
              <a:defRPr sz="1600"/>
            </a:lvl3pPr>
            <a:lvl4pPr marL="1143000" indent="-228600">
              <a:buFont typeface="Arial" panose="020B0604020202020204" pitchFamily="34" charset="0"/>
              <a:buChar char="–"/>
              <a:defRPr sz="1600"/>
            </a:lvl4pPr>
            <a:lvl5pPr marL="1371600" indent="-228600">
              <a:buFont typeface="Arial" panose="020B0604020202020204" pitchFamily="34" charset="0"/>
              <a:buChar char="–"/>
              <a:defRPr sz="1600"/>
            </a:lvl5pPr>
            <a:lvl6pPr marL="1600200" indent="-228600">
              <a:buFont typeface="Arial" panose="020B0604020202020204" pitchFamily="34" charset="0"/>
              <a:buChar char="–"/>
              <a:defRPr sz="1600"/>
            </a:lvl6pPr>
            <a:lvl7pPr marL="1828800" indent="-228600">
              <a:buFont typeface="Arial" panose="020B0604020202020204" pitchFamily="34" charset="0"/>
              <a:buChar char="–"/>
              <a:defRPr sz="1600"/>
            </a:lvl7pPr>
            <a:lvl8pPr marL="2057400" indent="-228600">
              <a:buFont typeface="Arial" panose="020B0604020202020204" pitchFamily="34" charset="0"/>
              <a:buChar char="–"/>
              <a:defRPr sz="1600"/>
            </a:lvl8pPr>
            <a:lvl9pPr marL="2286000" indent="-228600"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 dirty="0"/>
              <a:t>[Agenda item]</a:t>
            </a:r>
          </a:p>
          <a:p>
            <a:pPr lvl="1"/>
            <a:r>
              <a:rPr lang="en-US" dirty="0"/>
              <a:t>[Agenda sub-item]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5276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109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B078EA1A-886B-D948-BAAC-EBBBB34B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4318001" y="0"/>
            <a:ext cx="78740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454025" y="454024"/>
            <a:ext cx="3559175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96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024" y="2926080"/>
            <a:ext cx="11280775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152933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3E94B-F75A-43E2-84AB-FDF386C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350375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4B348-3077-4F00-B031-9D2252B7D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37360"/>
            <a:ext cx="11274552" cy="448056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98900E19-AB1E-2948-B9FE-FEBFD6353C55}"/>
              </a:ext>
            </a:extLst>
          </p:cNvPr>
          <p:cNvSpPr txBox="1"/>
          <p:nvPr userDrawn="1"/>
        </p:nvSpPr>
        <p:spPr>
          <a:xfrm>
            <a:off x="457200" y="6400800"/>
            <a:ext cx="5486400" cy="182880"/>
          </a:xfrm>
          <a:prstGeom prst="rect">
            <a:avLst/>
          </a:prstGeom>
          <a:noFill/>
        </p:spPr>
        <p:txBody>
          <a:bodyPr wrap="square" lIns="0" tIns="0" rIns="0" bIns="9144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dirty="0"/>
              <a:t>Privileged and Confidential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FBBA5E15-AB8F-DA4F-A95E-1812EC7C54FC}"/>
              </a:ext>
            </a:extLst>
          </p:cNvPr>
          <p:cNvSpPr txBox="1">
            <a:spLocks/>
          </p:cNvSpPr>
          <p:nvPr userDrawn="1"/>
        </p:nvSpPr>
        <p:spPr>
          <a:xfrm>
            <a:off x="11365992" y="6400800"/>
            <a:ext cx="36576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0C6C74-4AFF-2A4A-A6FE-0095C289532F}" type="slidenum">
              <a:rPr lang="en-US" sz="1100" b="0" smtClean="0"/>
              <a:pPr/>
              <a:t>‹#›</a:t>
            </a:fld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140491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94" r:id="rId3"/>
    <p:sldLayoutId id="2147483699" r:id="rId4"/>
    <p:sldLayoutId id="2147483691" r:id="rId5"/>
    <p:sldLayoutId id="2147483690" r:id="rId6"/>
    <p:sldLayoutId id="2147483695" r:id="rId7"/>
    <p:sldLayoutId id="2147483673" r:id="rId8"/>
    <p:sldLayoutId id="2147483687" r:id="rId9"/>
    <p:sldLayoutId id="2147483696" r:id="rId10"/>
    <p:sldLayoutId id="2147483651" r:id="rId11"/>
    <p:sldLayoutId id="2147483692" r:id="rId12"/>
    <p:sldLayoutId id="2147483650" r:id="rId13"/>
    <p:sldLayoutId id="2147483652" r:id="rId14"/>
    <p:sldLayoutId id="2147483685" r:id="rId15"/>
    <p:sldLayoutId id="2147483658" r:id="rId16"/>
    <p:sldLayoutId id="2147483680" r:id="rId17"/>
    <p:sldLayoutId id="2147483659" r:id="rId18"/>
    <p:sldLayoutId id="2147483684" r:id="rId19"/>
    <p:sldLayoutId id="2147483660" r:id="rId20"/>
    <p:sldLayoutId id="2147483661" r:id="rId21"/>
    <p:sldLayoutId id="2147483666" r:id="rId22"/>
    <p:sldLayoutId id="2147483681" r:id="rId23"/>
    <p:sldLayoutId id="2147483693" r:id="rId24"/>
    <p:sldLayoutId id="2147483665" r:id="rId25"/>
    <p:sldLayoutId id="2147483654" r:id="rId26"/>
    <p:sldLayoutId id="2147483655" r:id="rId27"/>
    <p:sldLayoutId id="2147483688" r:id="rId28"/>
    <p:sldLayoutId id="2147483698" r:id="rId29"/>
    <p:sldLayoutId id="2147483664" r:id="rId30"/>
    <p:sldLayoutId id="2147483689" r:id="rId31"/>
    <p:sldLayoutId id="2147483697" r:id="rId32"/>
    <p:sldLayoutId id="2147483683" r:id="rId33"/>
    <p:sldLayoutId id="2147483700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12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10000"/>
        </a:lnSpc>
        <a:spcBef>
          <a:spcPts val="300"/>
        </a:spcBef>
        <a:buClrTx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10000"/>
        </a:lnSpc>
        <a:spcBef>
          <a:spcPts val="3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10000"/>
        </a:lnSpc>
        <a:spcBef>
          <a:spcPts val="300"/>
        </a:spcBef>
        <a:buClrTx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10000"/>
        </a:lnSpc>
        <a:spcBef>
          <a:spcPts val="300"/>
        </a:spcBef>
        <a:buClrTx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685800" rtl="0" eaLnBrk="1" latinLnBrk="0" hangingPunct="1">
        <a:lnSpc>
          <a:spcPct val="110000"/>
        </a:lnSpc>
        <a:spcBef>
          <a:spcPts val="300"/>
        </a:spcBef>
        <a:buClrTx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685800" rtl="0" eaLnBrk="1" latinLnBrk="0" hangingPunct="1">
        <a:lnSpc>
          <a:spcPct val="110000"/>
        </a:lnSpc>
        <a:spcBef>
          <a:spcPts val="300"/>
        </a:spcBef>
        <a:buClrTx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685800" rtl="0" eaLnBrk="1" latinLnBrk="0" hangingPunct="1">
        <a:lnSpc>
          <a:spcPct val="110000"/>
        </a:lnSpc>
        <a:spcBef>
          <a:spcPts val="300"/>
        </a:spcBef>
        <a:buClrTx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685800" rtl="0" eaLnBrk="1" latinLnBrk="0" hangingPunct="1">
        <a:lnSpc>
          <a:spcPct val="110000"/>
        </a:lnSpc>
        <a:spcBef>
          <a:spcPts val="300"/>
        </a:spcBef>
        <a:buClrTx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6" userDrawn="1">
          <p15:clr>
            <a:srgbClr val="F26B43"/>
          </p15:clr>
        </p15:guide>
        <p15:guide id="2" pos="7392" userDrawn="1">
          <p15:clr>
            <a:srgbClr val="F26B43"/>
          </p15:clr>
        </p15:guide>
        <p15:guide id="5" orient="horz" pos="286" userDrawn="1">
          <p15:clr>
            <a:srgbClr val="F26B43"/>
          </p15:clr>
        </p15:guide>
        <p15:guide id="6" orient="horz" pos="3918" userDrawn="1">
          <p15:clr>
            <a:srgbClr val="F26B43"/>
          </p15:clr>
        </p15:guide>
        <p15:guide id="8" pos="1314" userDrawn="1">
          <p15:clr>
            <a:srgbClr val="5ACBF0"/>
          </p15:clr>
        </p15:guide>
        <p15:guide id="9" pos="1504" userDrawn="1">
          <p15:clr>
            <a:srgbClr val="5ACBF0"/>
          </p15:clr>
        </p15:guide>
        <p15:guide id="10" pos="2528" userDrawn="1">
          <p15:clr>
            <a:srgbClr val="5ACBF0"/>
          </p15:clr>
        </p15:guide>
        <p15:guide id="11" pos="2720" userDrawn="1">
          <p15:clr>
            <a:srgbClr val="5ACBF0"/>
          </p15:clr>
        </p15:guide>
        <p15:guide id="12" pos="3744" userDrawn="1">
          <p15:clr>
            <a:srgbClr val="5ACBF0"/>
          </p15:clr>
        </p15:guide>
        <p15:guide id="13" pos="3936" userDrawn="1">
          <p15:clr>
            <a:srgbClr val="5ACBF0"/>
          </p15:clr>
        </p15:guide>
        <p15:guide id="14" pos="4962" userDrawn="1">
          <p15:clr>
            <a:srgbClr val="5ACBF0"/>
          </p15:clr>
        </p15:guide>
        <p15:guide id="15" pos="5154" userDrawn="1">
          <p15:clr>
            <a:srgbClr val="5ACBF0"/>
          </p15:clr>
        </p15:guide>
        <p15:guide id="16" pos="6178" userDrawn="1">
          <p15:clr>
            <a:srgbClr val="5ACBF0"/>
          </p15:clr>
        </p15:guide>
        <p15:guide id="17" pos="6370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ECO_INT_page2-wh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0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  <a:p>
            <a:fld id="{ACC79DE3-ABD2-4851-ADD5-D20D07337CCE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1127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534400" y="6019800"/>
            <a:ext cx="36576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042" name="Picture 18" descr="logo_slidemast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58251" y="6073775"/>
            <a:ext cx="2821516" cy="604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79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Arial Black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Arial Black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Arial Black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Arial Black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Arial Black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Arial Black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Arial Black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82C5"/>
          </a:solidFill>
          <a:latin typeface="Arial Black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ü"/>
        <a:defRPr sz="2800">
          <a:solidFill>
            <a:srgbClr val="0082C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82C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ymbol" pitchFamily="1" charset="2"/>
        <a:buChar char="-"/>
        <a:defRPr sz="2000">
          <a:solidFill>
            <a:srgbClr val="0082C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>
          <a:solidFill>
            <a:srgbClr val="0082C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>
          <a:solidFill>
            <a:srgbClr val="0082C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>
          <a:solidFill>
            <a:srgbClr val="0082C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>
          <a:solidFill>
            <a:srgbClr val="0082C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>
          <a:solidFill>
            <a:srgbClr val="0082C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>
          <a:solidFill>
            <a:srgbClr val="0082C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PCTeam@PECO.com" TargetMode="Externa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44F006C-E5EE-EC48-A2A1-93747764B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October 17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1E1EF27-36B6-F641-B762-AF937CF89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926080"/>
            <a:ext cx="11277600" cy="1737360"/>
          </a:xfrm>
        </p:spPr>
        <p:txBody>
          <a:bodyPr/>
          <a:lstStyle/>
          <a:p>
            <a:r>
              <a:rPr lang="en-US" sz="4800" dirty="0"/>
              <a:t>Green Power Connect - Overview </a:t>
            </a:r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D10DE56E-E3C8-2448-8672-6D8AF1EEC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Green Power Connect Team </a:t>
            </a:r>
          </a:p>
        </p:txBody>
      </p:sp>
    </p:spTree>
    <p:extLst>
      <p:ext uri="{BB962C8B-B14F-4D97-AF65-F5344CB8AC3E}">
        <p14:creationId xmlns:p14="http://schemas.microsoft.com/office/powerpoint/2010/main" val="9024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DAB6B2-C226-EB49-B6EA-E34F4207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6" y="295421"/>
            <a:ext cx="9350375" cy="914400"/>
          </a:xfrm>
        </p:spPr>
        <p:txBody>
          <a:bodyPr/>
          <a:lstStyle/>
          <a:p>
            <a:r>
              <a:rPr lang="en-US" sz="4000" dirty="0"/>
              <a:t>Billing Overview, Cont’d </a:t>
            </a:r>
            <a:br>
              <a:rPr lang="en-US" sz="4000" dirty="0"/>
            </a:br>
            <a:r>
              <a:rPr lang="en-US" sz="4000" dirty="0"/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41126-CC41-4107-A2A9-29A3185F603D}"/>
              </a:ext>
            </a:extLst>
          </p:cNvPr>
          <p:cNvSpPr txBox="1"/>
          <p:nvPr/>
        </p:nvSpPr>
        <p:spPr>
          <a:xfrm>
            <a:off x="520505" y="50713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May you will see a renewable energy credit.  If you take the credit and divide by the amount of kWh you will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see the credit per unit ($127.87/2020 = .063 cents per kWh).    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70D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0D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2167C-AF18-4E9C-B93B-F1396A16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80" y="1362463"/>
            <a:ext cx="7278116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PECO - Green Power Connect (GPC):</a:t>
            </a:r>
          </a:p>
          <a:p>
            <a:pPr lvl="1"/>
            <a:r>
              <a:rPr lang="en-US" dirty="0">
                <a:hlinkClick r:id="rId2"/>
              </a:rPr>
              <a:t>GPCTeam@PECO.com</a:t>
            </a:r>
            <a:endParaRPr lang="en-US" dirty="0"/>
          </a:p>
          <a:p>
            <a:pPr lvl="1"/>
            <a:r>
              <a:rPr lang="en-US" dirty="0"/>
              <a:t>(833) 732-6334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3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3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8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1E9535-365D-944B-B3AC-A874B965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350375" cy="9144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CD5C-4A99-A346-AFE2-06FD0E49EE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1371600"/>
            <a:ext cx="9350375" cy="4480560"/>
          </a:xfrm>
        </p:spPr>
        <p:txBody>
          <a:bodyPr/>
          <a:lstStyle/>
          <a:p>
            <a:r>
              <a:rPr lang="en-US" dirty="0"/>
              <a:t>GPC Team </a:t>
            </a:r>
          </a:p>
          <a:p>
            <a:r>
              <a:rPr lang="en-US" dirty="0"/>
              <a:t>Interconnection Process</a:t>
            </a:r>
          </a:p>
          <a:p>
            <a:r>
              <a:rPr lang="en-US" dirty="0"/>
              <a:t>Digital Solar Toolkit</a:t>
            </a:r>
          </a:p>
          <a:p>
            <a:r>
              <a:rPr lang="en-US" dirty="0"/>
              <a:t>Billing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72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3.amazonaws.com/libapps/customers/4624/images/collabo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6" r="31238"/>
          <a:stretch/>
        </p:blipFill>
        <p:spPr bwMode="auto">
          <a:xfrm>
            <a:off x="7334250" y="-19050"/>
            <a:ext cx="33337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52885-DB8A-4C7E-B557-DF2AA6B73A76}" type="slidenum">
              <a:rPr lang="en-US">
                <a:solidFill>
                  <a:prstClr val="white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1785668" y="0"/>
            <a:ext cx="8272732" cy="685800"/>
          </a:xfrm>
        </p:spPr>
        <p:txBody>
          <a:bodyPr/>
          <a:lstStyle/>
          <a:p>
            <a:r>
              <a:rPr lang="en-US" dirty="0"/>
              <a:t>Solar Process and Timeline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1916870" y="1097969"/>
            <a:ext cx="5029200" cy="4953000"/>
          </a:xfrm>
        </p:spPr>
        <p:txBody>
          <a:bodyPr/>
          <a:lstStyle/>
          <a:p>
            <a:r>
              <a:rPr lang="en-US" sz="1800" dirty="0"/>
              <a:t>Step1: Completeness Check</a:t>
            </a:r>
          </a:p>
          <a:p>
            <a:pPr lvl="1"/>
            <a:r>
              <a:rPr lang="en-US" sz="1400" dirty="0"/>
              <a:t>Timeline: 10 business days</a:t>
            </a:r>
          </a:p>
          <a:p>
            <a:pPr lvl="1"/>
            <a:r>
              <a:rPr lang="en-US" sz="1400" dirty="0"/>
              <a:t>Definition: Complete Application Includes</a:t>
            </a:r>
          </a:p>
          <a:p>
            <a:pPr lvl="2"/>
            <a:r>
              <a:rPr lang="en-US" sz="1000" dirty="0"/>
              <a:t>Interconnection Agreement  </a:t>
            </a:r>
            <a:endParaRPr lang="en-US" sz="1000" dirty="0">
              <a:solidFill>
                <a:srgbClr val="FF0000"/>
              </a:solidFill>
            </a:endParaRPr>
          </a:p>
          <a:p>
            <a:pPr lvl="2"/>
            <a:r>
              <a:rPr lang="en-US" sz="1000" dirty="0"/>
              <a:t>Service and Meter Application </a:t>
            </a:r>
            <a:endParaRPr lang="en-US" sz="1000" dirty="0">
              <a:solidFill>
                <a:srgbClr val="FF0000"/>
              </a:solidFill>
            </a:endParaRPr>
          </a:p>
          <a:p>
            <a:pPr lvl="2"/>
            <a:r>
              <a:rPr lang="en-US" sz="1000" dirty="0"/>
              <a:t>Specification Sheets</a:t>
            </a:r>
          </a:p>
          <a:p>
            <a:pPr lvl="2"/>
            <a:r>
              <a:rPr lang="en-US" sz="1000" dirty="0"/>
              <a:t>Plot Plan</a:t>
            </a:r>
          </a:p>
          <a:p>
            <a:pPr lvl="2"/>
            <a:r>
              <a:rPr lang="en-US" sz="1000" dirty="0"/>
              <a:t>Single-Line Drawing</a:t>
            </a:r>
          </a:p>
          <a:p>
            <a:pPr lvl="2"/>
            <a:r>
              <a:rPr lang="en-US" sz="1000" dirty="0"/>
              <a:t>Application Fee</a:t>
            </a:r>
          </a:p>
          <a:p>
            <a:r>
              <a:rPr lang="en-US" sz="1800" dirty="0"/>
              <a:t>Step 2: Initial Review</a:t>
            </a:r>
          </a:p>
          <a:p>
            <a:pPr lvl="1"/>
            <a:r>
              <a:rPr lang="en-US" sz="1400" dirty="0"/>
              <a:t>Timelines:</a:t>
            </a:r>
          </a:p>
          <a:p>
            <a:pPr lvl="2"/>
            <a:r>
              <a:rPr lang="en-US" sz="1000" dirty="0"/>
              <a:t>Level 1 – 15 business days</a:t>
            </a:r>
          </a:p>
          <a:p>
            <a:pPr lvl="2"/>
            <a:r>
              <a:rPr lang="en-US" sz="1000" dirty="0"/>
              <a:t>Level 2 – 20 business days</a:t>
            </a:r>
          </a:p>
          <a:p>
            <a:pPr lvl="1"/>
            <a:r>
              <a:rPr lang="en-US" sz="1400" dirty="0"/>
              <a:t>Definition:</a:t>
            </a:r>
          </a:p>
          <a:p>
            <a:pPr lvl="2"/>
            <a:r>
              <a:rPr lang="en-US" sz="1000" dirty="0"/>
              <a:t>Review documents for equipment locations, equipment specifications, etc. </a:t>
            </a:r>
          </a:p>
          <a:p>
            <a:pPr lvl="2"/>
            <a:r>
              <a:rPr lang="en-US" sz="1000" dirty="0"/>
              <a:t>Check circuit information, transformer information, and perform analysis from transformer to meter</a:t>
            </a:r>
          </a:p>
          <a:p>
            <a:pPr lvl="2"/>
            <a:r>
              <a:rPr lang="en-US" sz="1000" dirty="0"/>
              <a:t>After initial review, the application can be; approved, conditionally approved pending simple solution acceptance, or require an engineering study</a:t>
            </a:r>
          </a:p>
          <a:p>
            <a:pPr lvl="1"/>
            <a:endParaRPr lang="en-US" sz="1400" dirty="0"/>
          </a:p>
        </p:txBody>
      </p:sp>
      <p:pic>
        <p:nvPicPr>
          <p:cNvPr id="10" name="Picture 4" descr="Image result for PECO an exelon compan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100000" l="0" r="100000">
                        <a14:foregroundMark x1="34339" y1="7538" x2="31609" y2="7538"/>
                        <a14:foregroundMark x1="32184" y1="57789" x2="32184" y2="57789"/>
                        <a14:foregroundMark x1="32902" y1="1508" x2="32902" y2="1508"/>
                        <a14:foregroundMark x1="30316" y1="41206" x2="37931" y2="42211"/>
                        <a14:foregroundMark x1="32471" y1="49749" x2="34914" y2="51256"/>
                        <a14:foregroundMark x1="29167" y1="33166" x2="43822" y2="33668"/>
                        <a14:foregroundMark x1="36494" y1="22613" x2="38075" y2="22613"/>
                        <a14:foregroundMark x1="31466" y1="16583" x2="37069" y2="17085"/>
                        <a14:foregroundMark x1="41954" y1="20101" x2="42098" y2="20101"/>
                        <a14:foregroundMark x1="52586" y1="14573" x2="52011" y2="45729"/>
                        <a14:foregroundMark x1="56034" y1="10553" x2="58621" y2="11558"/>
                        <a14:foregroundMark x1="62931" y1="15578" x2="63793" y2="39196"/>
                        <a14:foregroundMark x1="72557" y1="19598" x2="71408" y2="33668"/>
                        <a14:foregroundMark x1="73563" y1="11558" x2="77155" y2="8543"/>
                        <a14:foregroundMark x1="72557" y1="39698" x2="73563" y2="44221"/>
                        <a14:foregroundMark x1="84626" y1="18593" x2="83908" y2="27136"/>
                        <a14:foregroundMark x1="94253" y1="19598" x2="96264" y2="32663"/>
                        <a14:foregroundMark x1="431" y1="67337" x2="95833" y2="67337"/>
                        <a14:foregroundMark x1="45546" y1="80905" x2="45546" y2="80905"/>
                        <a14:foregroundMark x1="45977" y1="84925" x2="45977" y2="84925"/>
                        <a14:foregroundMark x1="44397" y1="90452" x2="44397" y2="90452"/>
                        <a14:foregroundMark x1="46552" y1="89950" x2="46552" y2="89950"/>
                        <a14:foregroundMark x1="48420" y1="86432" x2="48420" y2="86432"/>
                        <a14:foregroundMark x1="50144" y1="84422" x2="50144" y2="84422"/>
                        <a14:foregroundMark x1="50287" y1="88945" x2="50287" y2="88945"/>
                        <a14:foregroundMark x1="50287" y1="92462" x2="50287" y2="92462"/>
                        <a14:foregroundMark x1="53305" y1="86935" x2="53305" y2="86935"/>
                        <a14:foregroundMark x1="53161" y1="91457" x2="53161" y2="91457"/>
                        <a14:foregroundMark x1="53736" y1="93970" x2="53736" y2="93970"/>
                        <a14:foregroundMark x1="56897" y1="89447" x2="56897" y2="89447"/>
                        <a14:foregroundMark x1="57759" y1="85427" x2="57759" y2="85427"/>
                        <a14:foregroundMark x1="56178" y1="85427" x2="56178" y2="85427"/>
                        <a14:foregroundMark x1="56322" y1="91960" x2="56322" y2="91960"/>
                        <a14:foregroundMark x1="57471" y1="91960" x2="57471" y2="91960"/>
                        <a14:foregroundMark x1="57902" y1="93467" x2="57902" y2="93467"/>
                        <a14:foregroundMark x1="59914" y1="87940" x2="59914" y2="87940"/>
                        <a14:foregroundMark x1="59339" y1="92965" x2="59339" y2="92965"/>
                        <a14:foregroundMark x1="60345" y1="93970" x2="60345" y2="93970"/>
                        <a14:foregroundMark x1="62213" y1="86432" x2="62213" y2="86432"/>
                        <a14:foregroundMark x1="63506" y1="87940" x2="63506" y2="87940"/>
                        <a14:foregroundMark x1="65948" y1="88442" x2="65948" y2="88442"/>
                        <a14:foregroundMark x1="64080" y1="92965" x2="64080" y2="92965"/>
                        <a14:foregroundMark x1="65230" y1="93467" x2="65230" y2="93467"/>
                        <a14:foregroundMark x1="67241" y1="88945" x2="67241" y2="88945"/>
                        <a14:foregroundMark x1="69109" y1="85427" x2="69109" y2="85427"/>
                        <a14:foregroundMark x1="69253" y1="92462" x2="69253" y2="92462"/>
                        <a14:foregroundMark x1="71983" y1="86935" x2="71983" y2="86935"/>
                        <a14:foregroundMark x1="73707" y1="80402" x2="73707" y2="80402"/>
                        <a14:foregroundMark x1="73563" y1="94472" x2="73563" y2="94472"/>
                        <a14:foregroundMark x1="75431" y1="89950" x2="75431" y2="89950"/>
                        <a14:foregroundMark x1="77730" y1="87437" x2="77730" y2="87437"/>
                        <a14:foregroundMark x1="76868" y1="93970" x2="76868" y2="93970"/>
                        <a14:foregroundMark x1="79167" y1="89950" x2="79167" y2="89950"/>
                        <a14:foregroundMark x1="81178" y1="86935" x2="81178" y2="86935"/>
                        <a14:foregroundMark x1="79167" y1="86432" x2="79167" y2="86432"/>
                        <a14:foregroundMark x1="82902" y1="85427" x2="82902" y2="85427"/>
                        <a14:foregroundMark x1="84770" y1="87437" x2="84770" y2="87437"/>
                        <a14:foregroundMark x1="84626" y1="93970" x2="84626" y2="93970"/>
                        <a14:foregroundMark x1="86782" y1="89950" x2="86782" y2="89950"/>
                        <a14:foregroundMark x1="89799" y1="89447" x2="89799" y2="89447"/>
                        <a14:foregroundMark x1="87787" y1="92462" x2="87787" y2="92462"/>
                        <a14:foregroundMark x1="89080" y1="84422" x2="89080" y2="84422"/>
                        <a14:foregroundMark x1="91523" y1="86935" x2="91523" y2="86935"/>
                        <a14:foregroundMark x1="91379" y1="93467" x2="91379" y2="93467"/>
                        <a14:foregroundMark x1="93391" y1="85427" x2="93391" y2="85427"/>
                        <a14:foregroundMark x1="94828" y1="86935" x2="94828" y2="86935"/>
                        <a14:foregroundMark x1="95833" y1="91960" x2="95833" y2="91960"/>
                        <a14:foregroundMark x1="96121" y1="88945" x2="96121" y2="88945"/>
                        <a14:foregroundMark x1="95115" y1="98492" x2="95115" y2="98492"/>
                        <a14:foregroundMark x1="94397" y1="98995" x2="94397" y2="98995"/>
                        <a14:foregroundMark x1="89655" y1="91457" x2="89655" y2="91457"/>
                        <a14:foregroundMark x1="29741" y1="25628" x2="29741" y2="25628"/>
                        <a14:foregroundMark x1="54365" y1="86806" x2="54365" y2="86806"/>
                        <a14:foregroundMark x1="64881" y1="84028" x2="64881" y2="84028"/>
                        <a14:foregroundMark x1="67460" y1="86111" x2="67460" y2="86111"/>
                        <a14:foregroundMark x1="72222" y1="81944" x2="72222" y2="81944"/>
                        <a14:foregroundMark x1="75794" y1="85417" x2="75794" y2="85417"/>
                        <a14:foregroundMark x1="86706" y1="86111" x2="86706" y2="86111"/>
                        <a14:foregroundMark x1="96429" y1="85417" x2="96429" y2="85417"/>
                        <a14:foregroundMark x1="92262" y1="84722" x2="92262" y2="84722"/>
                        <a14:foregroundMark x1="48413" y1="93056" x2="48413" y2="93056"/>
                        <a14:foregroundMark x1="46825" y1="92361" x2="46825" y2="92361"/>
                        <a14:foregroundMark x1="72421" y1="92361" x2="72421" y2="92361"/>
                        <a14:foregroundMark x1="74405" y1="93750" x2="74405" y2="93750"/>
                        <a14:foregroundMark x1="82937" y1="91667" x2="82937" y2="91667"/>
                        <a14:foregroundMark x1="81746" y1="84722" x2="81746" y2="84722"/>
                        <a14:foregroundMark x1="86111" y1="93750" x2="86111" y2="93750"/>
                        <a14:foregroundMark x1="44841" y1="84722" x2="44841" y2="84722"/>
                        <a14:foregroundMark x1="44444" y1="88889" x2="44444" y2="88889"/>
                        <a14:backgroundMark x1="5891" y1="13065" x2="5891" y2="13065"/>
                        <a14:backgroundMark x1="3592" y1="16583" x2="16667" y2="47236"/>
                        <a14:backgroundMark x1="37356" y1="30151" x2="46408" y2="30151"/>
                        <a14:backgroundMark x1="36351" y1="22111" x2="42529" y2="21608"/>
                        <a14:backgroundMark x1="45115" y1="86935" x2="45115" y2="86935"/>
                        <a14:backgroundMark x1="88649" y1="91960" x2="88649" y2="91960"/>
                        <a14:backgroundMark x1="60057" y1="85930" x2="60057" y2="85930"/>
                        <a14:backgroundMark x1="86905" y1="96528" x2="86905" y2="96528"/>
                        <a14:backgroundMark x1="87897" y1="87500" x2="87897" y2="87500"/>
                        <a14:backgroundMark x1="85714" y1="90278" x2="85714" y2="90278"/>
                        <a14:backgroundMark x1="76587" y1="89583" x2="76587" y2="89583"/>
                        <a14:backgroundMark x1="64683" y1="88889" x2="64683" y2="88889"/>
                        <a14:backgroundMark x1="58135" y1="89583" x2="58135" y2="89583"/>
                        <a14:backgroundMark x1="25794" y1="37500" x2="25794" y2="37500"/>
                        <a14:backgroundMark x1="27778" y1="45139" x2="27778" y2="45139"/>
                        <a14:backgroundMark x1="31746" y1="54861" x2="31746" y2="54861"/>
                        <a14:backgroundMark x1="29167" y1="11111" x2="29167" y2="11111"/>
                        <a14:backgroundMark x1="32143" y1="4167" x2="32143" y2="4167"/>
                        <a14:backgroundMark x1="35913" y1="13194" x2="35913" y2="13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75" y="6077933"/>
            <a:ext cx="2092760" cy="5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5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3.amazonaws.com/libapps/customers/4624/images/collabo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6" r="31238"/>
          <a:stretch/>
        </p:blipFill>
        <p:spPr bwMode="auto">
          <a:xfrm>
            <a:off x="7334250" y="-19050"/>
            <a:ext cx="33337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52885-DB8A-4C7E-B557-DF2AA6B73A76}" type="slidenum">
              <a:rPr lang="en-US">
                <a:solidFill>
                  <a:prstClr val="white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534400" cy="685800"/>
          </a:xfrm>
        </p:spPr>
        <p:txBody>
          <a:bodyPr/>
          <a:lstStyle/>
          <a:p>
            <a:r>
              <a:rPr lang="en-US" dirty="0"/>
              <a:t>Solar Process and Timeline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1916870" y="1097969"/>
            <a:ext cx="5029200" cy="4953000"/>
          </a:xfrm>
        </p:spPr>
        <p:txBody>
          <a:bodyPr/>
          <a:lstStyle/>
          <a:p>
            <a:r>
              <a:rPr lang="en-US" sz="1800" dirty="0"/>
              <a:t>Step 2b: Simple Solutions</a:t>
            </a:r>
          </a:p>
          <a:p>
            <a:pPr lvl="1"/>
            <a:r>
              <a:rPr lang="en-US" sz="1400" dirty="0"/>
              <a:t>Timeline:</a:t>
            </a:r>
          </a:p>
          <a:p>
            <a:pPr lvl="2"/>
            <a:r>
              <a:rPr lang="en-US" sz="1000" dirty="0"/>
              <a:t>Varies with solution</a:t>
            </a:r>
          </a:p>
          <a:p>
            <a:pPr lvl="1"/>
            <a:r>
              <a:rPr lang="en-US" sz="1400" dirty="0"/>
              <a:t>Definition:</a:t>
            </a:r>
          </a:p>
          <a:p>
            <a:pPr lvl="2"/>
            <a:r>
              <a:rPr lang="en-US" sz="1000" dirty="0"/>
              <a:t>Application paper changes, design changes, small circuit changes that impact customers local to applicant. </a:t>
            </a:r>
            <a:r>
              <a:rPr lang="en-US" sz="1000" dirty="0" err="1"/>
              <a:t>Ie</a:t>
            </a:r>
            <a:r>
              <a:rPr lang="en-US" sz="1000" dirty="0"/>
              <a:t>. Lower kW,  Upgrade Triplex, Change customer URD Cable, Move Pole or Transformer.</a:t>
            </a:r>
          </a:p>
          <a:p>
            <a:r>
              <a:rPr lang="en-US" sz="1800" dirty="0"/>
              <a:t>Step 2c: Engineering Study</a:t>
            </a:r>
          </a:p>
          <a:p>
            <a:pPr lvl="1"/>
            <a:r>
              <a:rPr lang="en-US" sz="1400" dirty="0"/>
              <a:t>Timeline:</a:t>
            </a:r>
          </a:p>
          <a:p>
            <a:pPr lvl="2"/>
            <a:r>
              <a:rPr lang="en-US" sz="1000" dirty="0"/>
              <a:t>Varies – typically 6-8 weeks</a:t>
            </a:r>
          </a:p>
          <a:p>
            <a:pPr lvl="1"/>
            <a:r>
              <a:rPr lang="en-US" sz="1400" dirty="0"/>
              <a:t>Definition:</a:t>
            </a:r>
          </a:p>
          <a:p>
            <a:pPr lvl="2"/>
            <a:r>
              <a:rPr lang="en-US" sz="1000" dirty="0"/>
              <a:t>PECO models the entire circuit serving the customer to find a solution.  The solution will allow the </a:t>
            </a:r>
            <a:r>
              <a:rPr lang="en-US" sz="1000" i="1" u="sng" dirty="0"/>
              <a:t>full</a:t>
            </a:r>
            <a:r>
              <a:rPr lang="en-US" sz="1000" dirty="0"/>
              <a:t> system size to be interconnected while not negatively impacting other customers. i.e. Phase swaps, regulators, capacitor banks fixed to switched, Change Auto Voltage Control (AVC) switch settings.  </a:t>
            </a:r>
          </a:p>
          <a:p>
            <a:r>
              <a:rPr lang="en-US" sz="1800" dirty="0"/>
              <a:t>Step 3: Approved</a:t>
            </a:r>
          </a:p>
          <a:p>
            <a:pPr lvl="1"/>
            <a:r>
              <a:rPr lang="en-US" sz="1400" dirty="0"/>
              <a:t>Timeline</a:t>
            </a:r>
          </a:p>
          <a:p>
            <a:pPr lvl="2"/>
            <a:r>
              <a:rPr lang="en-US" sz="1000" dirty="0"/>
              <a:t>Varies depending upon initial review and next steps</a:t>
            </a:r>
          </a:p>
          <a:p>
            <a:pPr lvl="1"/>
            <a:r>
              <a:rPr lang="en-US" sz="1400" dirty="0"/>
              <a:t>Definition:</a:t>
            </a:r>
          </a:p>
          <a:p>
            <a:pPr lvl="2"/>
            <a:r>
              <a:rPr lang="en-US" sz="1000" dirty="0"/>
              <a:t>The customer’s application is approved for installation</a:t>
            </a:r>
          </a:p>
          <a:p>
            <a:pPr lvl="2"/>
            <a:endParaRPr lang="en-US" sz="1000" dirty="0"/>
          </a:p>
          <a:p>
            <a:pPr lvl="2"/>
            <a:endParaRPr lang="en-US" sz="1000" dirty="0"/>
          </a:p>
        </p:txBody>
      </p:sp>
      <p:pic>
        <p:nvPicPr>
          <p:cNvPr id="10" name="Picture 4" descr="Image result for PECO an exelon compan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100000" l="0" r="100000">
                        <a14:foregroundMark x1="34339" y1="7538" x2="31609" y2="7538"/>
                        <a14:foregroundMark x1="32184" y1="57789" x2="32184" y2="57789"/>
                        <a14:foregroundMark x1="32902" y1="1508" x2="32902" y2="1508"/>
                        <a14:foregroundMark x1="30316" y1="41206" x2="37931" y2="42211"/>
                        <a14:foregroundMark x1="32471" y1="49749" x2="34914" y2="51256"/>
                        <a14:foregroundMark x1="29167" y1="33166" x2="43822" y2="33668"/>
                        <a14:foregroundMark x1="36494" y1="22613" x2="38075" y2="22613"/>
                        <a14:foregroundMark x1="31466" y1="16583" x2="37069" y2="17085"/>
                        <a14:foregroundMark x1="41954" y1="20101" x2="42098" y2="20101"/>
                        <a14:foregroundMark x1="52586" y1="14573" x2="52011" y2="45729"/>
                        <a14:foregroundMark x1="56034" y1="10553" x2="58621" y2="11558"/>
                        <a14:foregroundMark x1="62931" y1="15578" x2="63793" y2="39196"/>
                        <a14:foregroundMark x1="72557" y1="19598" x2="71408" y2="33668"/>
                        <a14:foregroundMark x1="73563" y1="11558" x2="77155" y2="8543"/>
                        <a14:foregroundMark x1="72557" y1="39698" x2="73563" y2="44221"/>
                        <a14:foregroundMark x1="84626" y1="18593" x2="83908" y2="27136"/>
                        <a14:foregroundMark x1="94253" y1="19598" x2="96264" y2="32663"/>
                        <a14:foregroundMark x1="431" y1="67337" x2="95833" y2="67337"/>
                        <a14:foregroundMark x1="45546" y1="80905" x2="45546" y2="80905"/>
                        <a14:foregroundMark x1="45977" y1="84925" x2="45977" y2="84925"/>
                        <a14:foregroundMark x1="44397" y1="90452" x2="44397" y2="90452"/>
                        <a14:foregroundMark x1="46552" y1="89950" x2="46552" y2="89950"/>
                        <a14:foregroundMark x1="48420" y1="86432" x2="48420" y2="86432"/>
                        <a14:foregroundMark x1="50144" y1="84422" x2="50144" y2="84422"/>
                        <a14:foregroundMark x1="50287" y1="88945" x2="50287" y2="88945"/>
                        <a14:foregroundMark x1="50287" y1="92462" x2="50287" y2="92462"/>
                        <a14:foregroundMark x1="53305" y1="86935" x2="53305" y2="86935"/>
                        <a14:foregroundMark x1="53161" y1="91457" x2="53161" y2="91457"/>
                        <a14:foregroundMark x1="53736" y1="93970" x2="53736" y2="93970"/>
                        <a14:foregroundMark x1="56897" y1="89447" x2="56897" y2="89447"/>
                        <a14:foregroundMark x1="57759" y1="85427" x2="57759" y2="85427"/>
                        <a14:foregroundMark x1="56178" y1="85427" x2="56178" y2="85427"/>
                        <a14:foregroundMark x1="56322" y1="91960" x2="56322" y2="91960"/>
                        <a14:foregroundMark x1="57471" y1="91960" x2="57471" y2="91960"/>
                        <a14:foregroundMark x1="57902" y1="93467" x2="57902" y2="93467"/>
                        <a14:foregroundMark x1="59914" y1="87940" x2="59914" y2="87940"/>
                        <a14:foregroundMark x1="59339" y1="92965" x2="59339" y2="92965"/>
                        <a14:foregroundMark x1="60345" y1="93970" x2="60345" y2="93970"/>
                        <a14:foregroundMark x1="62213" y1="86432" x2="62213" y2="86432"/>
                        <a14:foregroundMark x1="63506" y1="87940" x2="63506" y2="87940"/>
                        <a14:foregroundMark x1="65948" y1="88442" x2="65948" y2="88442"/>
                        <a14:foregroundMark x1="64080" y1="92965" x2="64080" y2="92965"/>
                        <a14:foregroundMark x1="65230" y1="93467" x2="65230" y2="93467"/>
                        <a14:foregroundMark x1="67241" y1="88945" x2="67241" y2="88945"/>
                        <a14:foregroundMark x1="69109" y1="85427" x2="69109" y2="85427"/>
                        <a14:foregroundMark x1="69253" y1="92462" x2="69253" y2="92462"/>
                        <a14:foregroundMark x1="71983" y1="86935" x2="71983" y2="86935"/>
                        <a14:foregroundMark x1="73707" y1="80402" x2="73707" y2="80402"/>
                        <a14:foregroundMark x1="73563" y1="94472" x2="73563" y2="94472"/>
                        <a14:foregroundMark x1="75431" y1="89950" x2="75431" y2="89950"/>
                        <a14:foregroundMark x1="77730" y1="87437" x2="77730" y2="87437"/>
                        <a14:foregroundMark x1="76868" y1="93970" x2="76868" y2="93970"/>
                        <a14:foregroundMark x1="79167" y1="89950" x2="79167" y2="89950"/>
                        <a14:foregroundMark x1="81178" y1="86935" x2="81178" y2="86935"/>
                        <a14:foregroundMark x1="79167" y1="86432" x2="79167" y2="86432"/>
                        <a14:foregroundMark x1="82902" y1="85427" x2="82902" y2="85427"/>
                        <a14:foregroundMark x1="84770" y1="87437" x2="84770" y2="87437"/>
                        <a14:foregroundMark x1="84626" y1="93970" x2="84626" y2="93970"/>
                        <a14:foregroundMark x1="86782" y1="89950" x2="86782" y2="89950"/>
                        <a14:foregroundMark x1="89799" y1="89447" x2="89799" y2="89447"/>
                        <a14:foregroundMark x1="87787" y1="92462" x2="87787" y2="92462"/>
                        <a14:foregroundMark x1="89080" y1="84422" x2="89080" y2="84422"/>
                        <a14:foregroundMark x1="91523" y1="86935" x2="91523" y2="86935"/>
                        <a14:foregroundMark x1="91379" y1="93467" x2="91379" y2="93467"/>
                        <a14:foregroundMark x1="93391" y1="85427" x2="93391" y2="85427"/>
                        <a14:foregroundMark x1="94828" y1="86935" x2="94828" y2="86935"/>
                        <a14:foregroundMark x1="95833" y1="91960" x2="95833" y2="91960"/>
                        <a14:foregroundMark x1="96121" y1="88945" x2="96121" y2="88945"/>
                        <a14:foregroundMark x1="95115" y1="98492" x2="95115" y2="98492"/>
                        <a14:foregroundMark x1="94397" y1="98995" x2="94397" y2="98995"/>
                        <a14:foregroundMark x1="89655" y1="91457" x2="89655" y2="91457"/>
                        <a14:foregroundMark x1="29741" y1="25628" x2="29741" y2="25628"/>
                        <a14:foregroundMark x1="54365" y1="86806" x2="54365" y2="86806"/>
                        <a14:foregroundMark x1="64881" y1="84028" x2="64881" y2="84028"/>
                        <a14:foregroundMark x1="67460" y1="86111" x2="67460" y2="86111"/>
                        <a14:foregroundMark x1="72222" y1="81944" x2="72222" y2="81944"/>
                        <a14:foregroundMark x1="75794" y1="85417" x2="75794" y2="85417"/>
                        <a14:foregroundMark x1="86706" y1="86111" x2="86706" y2="86111"/>
                        <a14:foregroundMark x1="96429" y1="85417" x2="96429" y2="85417"/>
                        <a14:foregroundMark x1="92262" y1="84722" x2="92262" y2="84722"/>
                        <a14:foregroundMark x1="48413" y1="93056" x2="48413" y2="93056"/>
                        <a14:foregroundMark x1="46825" y1="92361" x2="46825" y2="92361"/>
                        <a14:foregroundMark x1="72421" y1="92361" x2="72421" y2="92361"/>
                        <a14:foregroundMark x1="74405" y1="93750" x2="74405" y2="93750"/>
                        <a14:foregroundMark x1="82937" y1="91667" x2="82937" y2="91667"/>
                        <a14:foregroundMark x1="81746" y1="84722" x2="81746" y2="84722"/>
                        <a14:foregroundMark x1="86111" y1="93750" x2="86111" y2="93750"/>
                        <a14:foregroundMark x1="44841" y1="84722" x2="44841" y2="84722"/>
                        <a14:foregroundMark x1="44444" y1="88889" x2="44444" y2="88889"/>
                        <a14:backgroundMark x1="5891" y1="13065" x2="5891" y2="13065"/>
                        <a14:backgroundMark x1="3592" y1="16583" x2="16667" y2="47236"/>
                        <a14:backgroundMark x1="37356" y1="30151" x2="46408" y2="30151"/>
                        <a14:backgroundMark x1="36351" y1="22111" x2="42529" y2="21608"/>
                        <a14:backgroundMark x1="45115" y1="86935" x2="45115" y2="86935"/>
                        <a14:backgroundMark x1="88649" y1="91960" x2="88649" y2="91960"/>
                        <a14:backgroundMark x1="60057" y1="85930" x2="60057" y2="85930"/>
                        <a14:backgroundMark x1="86905" y1="96528" x2="86905" y2="96528"/>
                        <a14:backgroundMark x1="87897" y1="87500" x2="87897" y2="87500"/>
                        <a14:backgroundMark x1="85714" y1="90278" x2="85714" y2="90278"/>
                        <a14:backgroundMark x1="76587" y1="89583" x2="76587" y2="89583"/>
                        <a14:backgroundMark x1="64683" y1="88889" x2="64683" y2="88889"/>
                        <a14:backgroundMark x1="58135" y1="89583" x2="58135" y2="89583"/>
                        <a14:backgroundMark x1="25794" y1="37500" x2="25794" y2="37500"/>
                        <a14:backgroundMark x1="27778" y1="45139" x2="27778" y2="45139"/>
                        <a14:backgroundMark x1="31746" y1="54861" x2="31746" y2="54861"/>
                        <a14:backgroundMark x1="29167" y1="11111" x2="29167" y2="11111"/>
                        <a14:backgroundMark x1="32143" y1="4167" x2="32143" y2="4167"/>
                        <a14:backgroundMark x1="35913" y1="13194" x2="35913" y2="13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75" y="6077933"/>
            <a:ext cx="2092760" cy="5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3.amazonaws.com/libapps/customers/4624/images/collabo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6" r="31238"/>
          <a:stretch/>
        </p:blipFill>
        <p:spPr bwMode="auto">
          <a:xfrm>
            <a:off x="7334250" y="-19050"/>
            <a:ext cx="33337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52885-DB8A-4C7E-B557-DF2AA6B73A76}" type="slidenum">
              <a:rPr lang="en-US">
                <a:solidFill>
                  <a:prstClr val="white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534400" cy="685800"/>
          </a:xfrm>
        </p:spPr>
        <p:txBody>
          <a:bodyPr/>
          <a:lstStyle/>
          <a:p>
            <a:r>
              <a:rPr lang="en-US" dirty="0"/>
              <a:t>Solar Process and Timeline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1916870" y="1097969"/>
            <a:ext cx="5029200" cy="4953000"/>
          </a:xfrm>
        </p:spPr>
        <p:txBody>
          <a:bodyPr/>
          <a:lstStyle/>
          <a:p>
            <a:r>
              <a:rPr lang="en-US" sz="1800" dirty="0"/>
              <a:t>Step 4: Installation</a:t>
            </a:r>
          </a:p>
          <a:p>
            <a:pPr lvl="1"/>
            <a:r>
              <a:rPr lang="en-US" sz="1400" dirty="0"/>
              <a:t>Timeline</a:t>
            </a:r>
          </a:p>
          <a:p>
            <a:pPr lvl="2"/>
            <a:r>
              <a:rPr lang="en-US" sz="1000" dirty="0"/>
              <a:t>Varies, dependent on customer and solar developer</a:t>
            </a:r>
          </a:p>
          <a:p>
            <a:pPr lvl="1"/>
            <a:r>
              <a:rPr lang="en-US" sz="1400" dirty="0"/>
              <a:t>Definition:</a:t>
            </a:r>
          </a:p>
          <a:p>
            <a:pPr lvl="2"/>
            <a:r>
              <a:rPr lang="en-US" sz="1000" dirty="0"/>
              <a:t>Customer and solar developer install the approved system.  PECO is </a:t>
            </a:r>
            <a:r>
              <a:rPr lang="en-US" sz="1000" i="1" u="sng" dirty="0"/>
              <a:t>not</a:t>
            </a:r>
            <a:r>
              <a:rPr lang="en-US" sz="1000" dirty="0"/>
              <a:t> involved in this step.</a:t>
            </a:r>
            <a:endParaRPr lang="en-US" sz="1800" dirty="0"/>
          </a:p>
          <a:p>
            <a:r>
              <a:rPr lang="en-US" sz="1800" dirty="0"/>
              <a:t>Step 5: Metering</a:t>
            </a:r>
            <a:endParaRPr lang="en-US" sz="600" dirty="0"/>
          </a:p>
          <a:p>
            <a:pPr lvl="1"/>
            <a:r>
              <a:rPr lang="en-US" sz="1400" dirty="0"/>
              <a:t>Timeline:</a:t>
            </a:r>
          </a:p>
          <a:p>
            <a:pPr lvl="2"/>
            <a:r>
              <a:rPr lang="en-US" sz="1000" dirty="0"/>
              <a:t>10 business days</a:t>
            </a:r>
          </a:p>
          <a:p>
            <a:pPr lvl="1"/>
            <a:r>
              <a:rPr lang="en-US" sz="1400" dirty="0"/>
              <a:t>Definition:</a:t>
            </a:r>
          </a:p>
          <a:p>
            <a:pPr lvl="2"/>
            <a:r>
              <a:rPr lang="en-US" sz="1000" i="1" u="sng" dirty="0"/>
              <a:t>After</a:t>
            </a:r>
            <a:r>
              <a:rPr lang="en-US" sz="1000" dirty="0"/>
              <a:t> PECO receives the Part II document, picture of meter box and inspection certificate PECO they will set the bi-directional meter (s) capable of reading power flow in and power flow out.</a:t>
            </a:r>
          </a:p>
          <a:p>
            <a:r>
              <a:rPr lang="en-US" sz="1800" dirty="0"/>
              <a:t>Step 6: Return Permission to Operate</a:t>
            </a:r>
          </a:p>
          <a:p>
            <a:pPr lvl="1"/>
            <a:r>
              <a:rPr lang="en-US" sz="1400" dirty="0"/>
              <a:t>Timeline:</a:t>
            </a:r>
          </a:p>
          <a:p>
            <a:pPr lvl="2"/>
            <a:r>
              <a:rPr lang="en-US" sz="1000" dirty="0"/>
              <a:t>10 business days.  </a:t>
            </a:r>
          </a:p>
          <a:p>
            <a:pPr lvl="1"/>
            <a:r>
              <a:rPr lang="en-US" sz="1400" dirty="0"/>
              <a:t>Definition:</a:t>
            </a:r>
          </a:p>
          <a:p>
            <a:pPr lvl="2"/>
            <a:r>
              <a:rPr lang="en-US" sz="1000" dirty="0"/>
              <a:t>After PECO sets the customer’s meter, they will return the official Permission to Operate documentation to the customer and solar developer.</a:t>
            </a:r>
          </a:p>
        </p:txBody>
      </p:sp>
      <p:pic>
        <p:nvPicPr>
          <p:cNvPr id="10" name="Picture 4" descr="Image result for PECO an exelon compan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100000" l="0" r="100000">
                        <a14:foregroundMark x1="34339" y1="7538" x2="31609" y2="7538"/>
                        <a14:foregroundMark x1="32184" y1="57789" x2="32184" y2="57789"/>
                        <a14:foregroundMark x1="32902" y1="1508" x2="32902" y2="1508"/>
                        <a14:foregroundMark x1="30316" y1="41206" x2="37931" y2="42211"/>
                        <a14:foregroundMark x1="32471" y1="49749" x2="34914" y2="51256"/>
                        <a14:foregroundMark x1="29167" y1="33166" x2="43822" y2="33668"/>
                        <a14:foregroundMark x1="36494" y1="22613" x2="38075" y2="22613"/>
                        <a14:foregroundMark x1="31466" y1="16583" x2="37069" y2="17085"/>
                        <a14:foregroundMark x1="41954" y1="20101" x2="42098" y2="20101"/>
                        <a14:foregroundMark x1="52586" y1="14573" x2="52011" y2="45729"/>
                        <a14:foregroundMark x1="56034" y1="10553" x2="58621" y2="11558"/>
                        <a14:foregroundMark x1="62931" y1="15578" x2="63793" y2="39196"/>
                        <a14:foregroundMark x1="72557" y1="19598" x2="71408" y2="33668"/>
                        <a14:foregroundMark x1="73563" y1="11558" x2="77155" y2="8543"/>
                        <a14:foregroundMark x1="72557" y1="39698" x2="73563" y2="44221"/>
                        <a14:foregroundMark x1="84626" y1="18593" x2="83908" y2="27136"/>
                        <a14:foregroundMark x1="94253" y1="19598" x2="96264" y2="32663"/>
                        <a14:foregroundMark x1="431" y1="67337" x2="95833" y2="67337"/>
                        <a14:foregroundMark x1="45546" y1="80905" x2="45546" y2="80905"/>
                        <a14:foregroundMark x1="45977" y1="84925" x2="45977" y2="84925"/>
                        <a14:foregroundMark x1="44397" y1="90452" x2="44397" y2="90452"/>
                        <a14:foregroundMark x1="46552" y1="89950" x2="46552" y2="89950"/>
                        <a14:foregroundMark x1="48420" y1="86432" x2="48420" y2="86432"/>
                        <a14:foregroundMark x1="50144" y1="84422" x2="50144" y2="84422"/>
                        <a14:foregroundMark x1="50287" y1="88945" x2="50287" y2="88945"/>
                        <a14:foregroundMark x1="50287" y1="92462" x2="50287" y2="92462"/>
                        <a14:foregroundMark x1="53305" y1="86935" x2="53305" y2="86935"/>
                        <a14:foregroundMark x1="53161" y1="91457" x2="53161" y2="91457"/>
                        <a14:foregroundMark x1="53736" y1="93970" x2="53736" y2="93970"/>
                        <a14:foregroundMark x1="56897" y1="89447" x2="56897" y2="89447"/>
                        <a14:foregroundMark x1="57759" y1="85427" x2="57759" y2="85427"/>
                        <a14:foregroundMark x1="56178" y1="85427" x2="56178" y2="85427"/>
                        <a14:foregroundMark x1="56322" y1="91960" x2="56322" y2="91960"/>
                        <a14:foregroundMark x1="57471" y1="91960" x2="57471" y2="91960"/>
                        <a14:foregroundMark x1="57902" y1="93467" x2="57902" y2="93467"/>
                        <a14:foregroundMark x1="59914" y1="87940" x2="59914" y2="87940"/>
                        <a14:foregroundMark x1="59339" y1="92965" x2="59339" y2="92965"/>
                        <a14:foregroundMark x1="60345" y1="93970" x2="60345" y2="93970"/>
                        <a14:foregroundMark x1="62213" y1="86432" x2="62213" y2="86432"/>
                        <a14:foregroundMark x1="63506" y1="87940" x2="63506" y2="87940"/>
                        <a14:foregroundMark x1="65948" y1="88442" x2="65948" y2="88442"/>
                        <a14:foregroundMark x1="64080" y1="92965" x2="64080" y2="92965"/>
                        <a14:foregroundMark x1="65230" y1="93467" x2="65230" y2="93467"/>
                        <a14:foregroundMark x1="67241" y1="88945" x2="67241" y2="88945"/>
                        <a14:foregroundMark x1="69109" y1="85427" x2="69109" y2="85427"/>
                        <a14:foregroundMark x1="69253" y1="92462" x2="69253" y2="92462"/>
                        <a14:foregroundMark x1="71983" y1="86935" x2="71983" y2="86935"/>
                        <a14:foregroundMark x1="73707" y1="80402" x2="73707" y2="80402"/>
                        <a14:foregroundMark x1="73563" y1="94472" x2="73563" y2="94472"/>
                        <a14:foregroundMark x1="75431" y1="89950" x2="75431" y2="89950"/>
                        <a14:foregroundMark x1="77730" y1="87437" x2="77730" y2="87437"/>
                        <a14:foregroundMark x1="76868" y1="93970" x2="76868" y2="93970"/>
                        <a14:foregroundMark x1="79167" y1="89950" x2="79167" y2="89950"/>
                        <a14:foregroundMark x1="81178" y1="86935" x2="81178" y2="86935"/>
                        <a14:foregroundMark x1="79167" y1="86432" x2="79167" y2="86432"/>
                        <a14:foregroundMark x1="82902" y1="85427" x2="82902" y2="85427"/>
                        <a14:foregroundMark x1="84770" y1="87437" x2="84770" y2="87437"/>
                        <a14:foregroundMark x1="84626" y1="93970" x2="84626" y2="93970"/>
                        <a14:foregroundMark x1="86782" y1="89950" x2="86782" y2="89950"/>
                        <a14:foregroundMark x1="89799" y1="89447" x2="89799" y2="89447"/>
                        <a14:foregroundMark x1="87787" y1="92462" x2="87787" y2="92462"/>
                        <a14:foregroundMark x1="89080" y1="84422" x2="89080" y2="84422"/>
                        <a14:foregroundMark x1="91523" y1="86935" x2="91523" y2="86935"/>
                        <a14:foregroundMark x1="91379" y1="93467" x2="91379" y2="93467"/>
                        <a14:foregroundMark x1="93391" y1="85427" x2="93391" y2="85427"/>
                        <a14:foregroundMark x1="94828" y1="86935" x2="94828" y2="86935"/>
                        <a14:foregroundMark x1="95833" y1="91960" x2="95833" y2="91960"/>
                        <a14:foregroundMark x1="96121" y1="88945" x2="96121" y2="88945"/>
                        <a14:foregroundMark x1="95115" y1="98492" x2="95115" y2="98492"/>
                        <a14:foregroundMark x1="94397" y1="98995" x2="94397" y2="98995"/>
                        <a14:foregroundMark x1="89655" y1="91457" x2="89655" y2="91457"/>
                        <a14:foregroundMark x1="29741" y1="25628" x2="29741" y2="25628"/>
                        <a14:foregroundMark x1="54365" y1="86806" x2="54365" y2="86806"/>
                        <a14:foregroundMark x1="64881" y1="84028" x2="64881" y2="84028"/>
                        <a14:foregroundMark x1="67460" y1="86111" x2="67460" y2="86111"/>
                        <a14:foregroundMark x1="72222" y1="81944" x2="72222" y2="81944"/>
                        <a14:foregroundMark x1="75794" y1="85417" x2="75794" y2="85417"/>
                        <a14:foregroundMark x1="86706" y1="86111" x2="86706" y2="86111"/>
                        <a14:foregroundMark x1="96429" y1="85417" x2="96429" y2="85417"/>
                        <a14:foregroundMark x1="92262" y1="84722" x2="92262" y2="84722"/>
                        <a14:foregroundMark x1="48413" y1="93056" x2="48413" y2="93056"/>
                        <a14:foregroundMark x1="46825" y1="92361" x2="46825" y2="92361"/>
                        <a14:foregroundMark x1="72421" y1="92361" x2="72421" y2="92361"/>
                        <a14:foregroundMark x1="74405" y1="93750" x2="74405" y2="93750"/>
                        <a14:foregroundMark x1="82937" y1="91667" x2="82937" y2="91667"/>
                        <a14:foregroundMark x1="81746" y1="84722" x2="81746" y2="84722"/>
                        <a14:foregroundMark x1="86111" y1="93750" x2="86111" y2="93750"/>
                        <a14:foregroundMark x1="44841" y1="84722" x2="44841" y2="84722"/>
                        <a14:foregroundMark x1="44444" y1="88889" x2="44444" y2="88889"/>
                        <a14:backgroundMark x1="5891" y1="13065" x2="5891" y2="13065"/>
                        <a14:backgroundMark x1="3592" y1="16583" x2="16667" y2="47236"/>
                        <a14:backgroundMark x1="37356" y1="30151" x2="46408" y2="30151"/>
                        <a14:backgroundMark x1="36351" y1="22111" x2="42529" y2="21608"/>
                        <a14:backgroundMark x1="45115" y1="86935" x2="45115" y2="86935"/>
                        <a14:backgroundMark x1="88649" y1="91960" x2="88649" y2="91960"/>
                        <a14:backgroundMark x1="60057" y1="85930" x2="60057" y2="85930"/>
                        <a14:backgroundMark x1="86905" y1="96528" x2="86905" y2="96528"/>
                        <a14:backgroundMark x1="87897" y1="87500" x2="87897" y2="87500"/>
                        <a14:backgroundMark x1="85714" y1="90278" x2="85714" y2="90278"/>
                        <a14:backgroundMark x1="76587" y1="89583" x2="76587" y2="89583"/>
                        <a14:backgroundMark x1="64683" y1="88889" x2="64683" y2="88889"/>
                        <a14:backgroundMark x1="58135" y1="89583" x2="58135" y2="89583"/>
                        <a14:backgroundMark x1="25794" y1="37500" x2="25794" y2="37500"/>
                        <a14:backgroundMark x1="27778" y1="45139" x2="27778" y2="45139"/>
                        <a14:backgroundMark x1="31746" y1="54861" x2="31746" y2="54861"/>
                        <a14:backgroundMark x1="29167" y1="11111" x2="29167" y2="11111"/>
                        <a14:backgroundMark x1="32143" y1="4167" x2="32143" y2="4167"/>
                        <a14:backgroundMark x1="35913" y1="13194" x2="35913" y2="13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75" y="6077933"/>
            <a:ext cx="2092760" cy="5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6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DAB6B2-C226-EB49-B6EA-E34F4207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Digital Solar Toolkit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314D-E6F9-7C43-9E82-BE14F1B2D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066800"/>
            <a:ext cx="9350374" cy="4480560"/>
          </a:xfrm>
        </p:spPr>
        <p:txBody>
          <a:bodyPr/>
          <a:lstStyle/>
          <a:p>
            <a:pPr algn="just"/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PECO.com/</a:t>
            </a:r>
            <a:r>
              <a:rPr lang="en-US" sz="2400" dirty="0" err="1"/>
              <a:t>myGPC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Information regarding solar interconnections, billing videos, solar calculator and Q&amp;A’s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022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DAB6B2-C226-EB49-B6EA-E34F4207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036"/>
            <a:ext cx="9350375" cy="914400"/>
          </a:xfrm>
        </p:spPr>
        <p:txBody>
          <a:bodyPr/>
          <a:lstStyle/>
          <a:p>
            <a:r>
              <a:rPr lang="en-US" sz="4000" dirty="0"/>
              <a:t>Digital Solar Toolkit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C4D67-229A-4A34-818B-F75832AF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" y="1013791"/>
            <a:ext cx="11606235" cy="56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DAB6B2-C226-EB49-B6EA-E34F4207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6" y="295421"/>
            <a:ext cx="9350375" cy="914400"/>
          </a:xfrm>
        </p:spPr>
        <p:txBody>
          <a:bodyPr/>
          <a:lstStyle/>
          <a:p>
            <a:r>
              <a:rPr lang="en-US" sz="4000" dirty="0"/>
              <a:t>Billing Overview, Cont’d </a:t>
            </a:r>
            <a:br>
              <a:rPr lang="en-US" sz="4000" dirty="0"/>
            </a:br>
            <a:r>
              <a:rPr lang="en-US" sz="4000" dirty="0"/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41126-CC41-4107-A2A9-29A3185F603D}"/>
              </a:ext>
            </a:extLst>
          </p:cNvPr>
          <p:cNvSpPr txBox="1"/>
          <p:nvPr/>
        </p:nvSpPr>
        <p:spPr>
          <a:xfrm>
            <a:off x="506437" y="4691473"/>
            <a:ext cx="9146394" cy="15516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 with your 3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party supplier to see what you are contracted for.  3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party may not pay for excess production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are with PECO for generation, PECO will carry and excess kWh to the bank.  If needed excess banked kWh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will be applied to your bill.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will be credited 1 for 1 for each kWh off the PECO bill.  Excess is placed in the bank.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0D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0F9BC-5D66-42A6-84D1-829E14E9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872302"/>
            <a:ext cx="765916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DAB6B2-C226-EB49-B6EA-E34F4207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6" y="295421"/>
            <a:ext cx="9350375" cy="914400"/>
          </a:xfrm>
        </p:spPr>
        <p:txBody>
          <a:bodyPr/>
          <a:lstStyle/>
          <a:p>
            <a:r>
              <a:rPr lang="en-US" sz="4000" dirty="0"/>
              <a:t>Billing Overview, Cont’d </a:t>
            </a:r>
            <a:br>
              <a:rPr lang="en-US" sz="4000" dirty="0"/>
            </a:br>
            <a:r>
              <a:rPr lang="en-US" sz="4000" dirty="0"/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41126-CC41-4107-A2A9-29A3185F603D}"/>
              </a:ext>
            </a:extLst>
          </p:cNvPr>
          <p:cNvSpPr txBox="1"/>
          <p:nvPr/>
        </p:nvSpPr>
        <p:spPr>
          <a:xfrm>
            <a:off x="302456" y="53893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the end of the “PJM” year you are paid for excess generation at the Price to Compare (PTC) rate for generation only.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see your bank is reset to zero and you would start over.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0D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may want to consider calling customer service to be removed from budget billing.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70D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0D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CDB81-AB5D-4292-AE5E-59B782D4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565" y="924899"/>
            <a:ext cx="7011378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CO Exelon">
  <a:themeElements>
    <a:clrScheme name="Exelon Colors">
      <a:dk1>
        <a:srgbClr val="170D67"/>
      </a:dk1>
      <a:lt1>
        <a:srgbClr val="FFFFFF"/>
      </a:lt1>
      <a:dk2>
        <a:srgbClr val="8B86B3"/>
      </a:dk2>
      <a:lt2>
        <a:srgbClr val="DBDBE9"/>
      </a:lt2>
      <a:accent1>
        <a:srgbClr val="170D67"/>
      </a:accent1>
      <a:accent2>
        <a:srgbClr val="6E06C1"/>
      </a:accent2>
      <a:accent3>
        <a:srgbClr val="3A5CFF"/>
      </a:accent3>
      <a:accent4>
        <a:srgbClr val="00E4A5"/>
      </a:accent4>
      <a:accent5>
        <a:srgbClr val="FF8300"/>
      </a:accent5>
      <a:accent6>
        <a:srgbClr val="FFD700"/>
      </a:accent6>
      <a:hlink>
        <a:srgbClr val="6E06C1"/>
      </a:hlink>
      <a:folHlink>
        <a:srgbClr val="6E06C1"/>
      </a:folHlink>
    </a:clrScheme>
    <a:fontScheme name="Exelo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lon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 lIns="137160" rIns="137160"/>
      <a:lstStyle>
        <a:defPPr algn="l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Blue">
      <a:srgbClr val="170D67"/>
    </a:custClr>
    <a:custClr name="Purple">
      <a:srgbClr val="6E06C1"/>
    </a:custClr>
    <a:custClr name="Medium Blue">
      <a:srgbClr val="3A5CFF"/>
    </a:custClr>
    <a:custClr name="Green">
      <a:srgbClr val="00E4A5"/>
    </a:custClr>
    <a:custClr name="Orange">
      <a:srgbClr val="FF8300"/>
    </a:custClr>
    <a:custClr name="Yellow">
      <a:srgbClr val="FFD700"/>
    </a:custClr>
    <a:custClr name="Background Gray">
      <a:srgbClr val="DBDBE9"/>
    </a:custClr>
    <a:custClr name="50% Dark Blue">
      <a:srgbClr val="8B86B3"/>
    </a:custClr>
  </a:custClrLst>
  <a:extLst>
    <a:ext uri="{05A4C25C-085E-4340-85A3-A5531E510DB2}">
      <thm15:themeFamily xmlns:thm15="http://schemas.microsoft.com/office/thememl/2012/main" name="Presentation13" id="{14D14929-D840-7444-BF30-94D97D373C48}" vid="{69012FE7-9F28-0143-9502-8876F0308CDA}"/>
    </a:ext>
  </a:extLst>
</a:theme>
</file>

<file path=ppt/theme/theme2.xml><?xml version="1.0" encoding="utf-8"?>
<a:theme xmlns:a="http://schemas.openxmlformats.org/drawingml/2006/main" name="1_PECO (Intern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CO Exelon">
  <a:themeElements>
    <a:clrScheme name="Exelon Colors">
      <a:dk1>
        <a:srgbClr val="170D67"/>
      </a:dk1>
      <a:lt1>
        <a:srgbClr val="FFFFFF"/>
      </a:lt1>
      <a:dk2>
        <a:srgbClr val="8B86B3"/>
      </a:dk2>
      <a:lt2>
        <a:srgbClr val="DBDBE9"/>
      </a:lt2>
      <a:accent1>
        <a:srgbClr val="170D67"/>
      </a:accent1>
      <a:accent2>
        <a:srgbClr val="6E06C1"/>
      </a:accent2>
      <a:accent3>
        <a:srgbClr val="3A5CFF"/>
      </a:accent3>
      <a:accent4>
        <a:srgbClr val="00E4A5"/>
      </a:accent4>
      <a:accent5>
        <a:srgbClr val="FF8300"/>
      </a:accent5>
      <a:accent6>
        <a:srgbClr val="FFD700"/>
      </a:accent6>
      <a:hlink>
        <a:srgbClr val="6E06C1"/>
      </a:hlink>
      <a:folHlink>
        <a:srgbClr val="6E06C1"/>
      </a:folHlink>
    </a:clrScheme>
    <a:fontScheme name="Exelo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lon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 lIns="137160" rIns="137160"/>
      <a:lstStyle>
        <a:defPPr algn="l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Blue">
      <a:srgbClr val="170D67"/>
    </a:custClr>
    <a:custClr name="Purple">
      <a:srgbClr val="6E06C1"/>
    </a:custClr>
    <a:custClr name="Medium Blue">
      <a:srgbClr val="3A5CFF"/>
    </a:custClr>
    <a:custClr name="Green">
      <a:srgbClr val="00E4A5"/>
    </a:custClr>
    <a:custClr name="Orange">
      <a:srgbClr val="FF8300"/>
    </a:custClr>
    <a:custClr name="Yellow">
      <a:srgbClr val="FFD700"/>
    </a:custClr>
    <a:custClr name="Background Gray">
      <a:srgbClr val="DBDBE9"/>
    </a:custClr>
    <a:custClr name="50% Dark Blue">
      <a:srgbClr val="8B86B3"/>
    </a:custClr>
  </a:custClrLst>
</a:theme>
</file>

<file path=ppt/theme/theme4.xml><?xml version="1.0" encoding="utf-8"?>
<a:theme xmlns:a="http://schemas.openxmlformats.org/drawingml/2006/main" name="PECO Exelon">
  <a:themeElements>
    <a:clrScheme name="Exelon Colors">
      <a:dk1>
        <a:srgbClr val="170D67"/>
      </a:dk1>
      <a:lt1>
        <a:srgbClr val="FFFFFF"/>
      </a:lt1>
      <a:dk2>
        <a:srgbClr val="8B86B3"/>
      </a:dk2>
      <a:lt2>
        <a:srgbClr val="DBDBE9"/>
      </a:lt2>
      <a:accent1>
        <a:srgbClr val="170D67"/>
      </a:accent1>
      <a:accent2>
        <a:srgbClr val="6E06C1"/>
      </a:accent2>
      <a:accent3>
        <a:srgbClr val="3A5CFF"/>
      </a:accent3>
      <a:accent4>
        <a:srgbClr val="00E4A5"/>
      </a:accent4>
      <a:accent5>
        <a:srgbClr val="FF8300"/>
      </a:accent5>
      <a:accent6>
        <a:srgbClr val="FFD700"/>
      </a:accent6>
      <a:hlink>
        <a:srgbClr val="6E06C1"/>
      </a:hlink>
      <a:folHlink>
        <a:srgbClr val="6E06C1"/>
      </a:folHlink>
    </a:clrScheme>
    <a:fontScheme name="Exelo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lon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 lIns="137160" rIns="137160"/>
      <a:lstStyle>
        <a:defPPr algn="l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Blue">
      <a:srgbClr val="170D67"/>
    </a:custClr>
    <a:custClr name="Purple">
      <a:srgbClr val="6E06C1"/>
    </a:custClr>
    <a:custClr name="Medium Blue">
      <a:srgbClr val="3A5CFF"/>
    </a:custClr>
    <a:custClr name="Green">
      <a:srgbClr val="00E4A5"/>
    </a:custClr>
    <a:custClr name="Orange">
      <a:srgbClr val="FF8300"/>
    </a:custClr>
    <a:custClr name="Yellow">
      <a:srgbClr val="FFD700"/>
    </a:custClr>
    <a:custClr name="Background Gray">
      <a:srgbClr val="DBDBE9"/>
    </a:custClr>
    <a:custClr name="50% Dark Blue">
      <a:srgbClr val="8B86B3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PECO Exelon Interim PowerPoint </Template>
  <TotalTime>938</TotalTime>
  <Words>628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Symbol</vt:lpstr>
      <vt:lpstr>Wingdings</vt:lpstr>
      <vt:lpstr>PECO Exelon</vt:lpstr>
      <vt:lpstr>1_PECO (Internal)</vt:lpstr>
      <vt:lpstr>Green Power Connect - Overview </vt:lpstr>
      <vt:lpstr>Agenda</vt:lpstr>
      <vt:lpstr>Solar Process and Timeline</vt:lpstr>
      <vt:lpstr>Solar Process and Timeline</vt:lpstr>
      <vt:lpstr>Solar Process and Timeline</vt:lpstr>
      <vt:lpstr>Digital Solar Toolkit    </vt:lpstr>
      <vt:lpstr>Digital Solar Toolkit    </vt:lpstr>
      <vt:lpstr>Billing Overview, Cont’d      </vt:lpstr>
      <vt:lpstr>Billing Overview, Cont’d      </vt:lpstr>
      <vt:lpstr>Billing Overview, Cont’d      </vt:lpstr>
      <vt:lpstr>Contact Us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interim PowerPoint template Revised January 24, 2022</dc:title>
  <dc:subject/>
  <dc:creator>McDevitt, Megan A:(PECO)</dc:creator>
  <cp:keywords/>
  <dc:description/>
  <cp:lastModifiedBy>Paul Kopera</cp:lastModifiedBy>
  <cp:revision>10</cp:revision>
  <cp:lastPrinted>2021-07-20T16:20:05Z</cp:lastPrinted>
  <dcterms:created xsi:type="dcterms:W3CDTF">2022-02-02T13:15:51Z</dcterms:created>
  <dcterms:modified xsi:type="dcterms:W3CDTF">2022-10-20T20:44:29Z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68b3d1-e05f-4796-9c23-acaf26d588cb_Enabled">
    <vt:lpwstr>true</vt:lpwstr>
  </property>
  <property fmtid="{D5CDD505-2E9C-101B-9397-08002B2CF9AE}" pid="3" name="MSIP_Label_c968b3d1-e05f-4796-9c23-acaf26d588cb_SetDate">
    <vt:lpwstr>2022-02-02T13:15:53Z</vt:lpwstr>
  </property>
  <property fmtid="{D5CDD505-2E9C-101B-9397-08002B2CF9AE}" pid="4" name="MSIP_Label_c968b3d1-e05f-4796-9c23-acaf26d588cb_Method">
    <vt:lpwstr>Standard</vt:lpwstr>
  </property>
  <property fmtid="{D5CDD505-2E9C-101B-9397-08002B2CF9AE}" pid="5" name="MSIP_Label_c968b3d1-e05f-4796-9c23-acaf26d588cb_Name">
    <vt:lpwstr>Company Confidential Information</vt:lpwstr>
  </property>
  <property fmtid="{D5CDD505-2E9C-101B-9397-08002B2CF9AE}" pid="6" name="MSIP_Label_c968b3d1-e05f-4796-9c23-acaf26d588cb_SiteId">
    <vt:lpwstr>600d01fc-055f-49c6-868f-3ecfcc791773</vt:lpwstr>
  </property>
  <property fmtid="{D5CDD505-2E9C-101B-9397-08002B2CF9AE}" pid="7" name="MSIP_Label_c968b3d1-e05f-4796-9c23-acaf26d588cb_ActionId">
    <vt:lpwstr>9c209ca8-efb9-404a-a4df-53ad0320719a</vt:lpwstr>
  </property>
  <property fmtid="{D5CDD505-2E9C-101B-9397-08002B2CF9AE}" pid="8" name="MSIP_Label_c968b3d1-e05f-4796-9c23-acaf26d588cb_ContentBits">
    <vt:lpwstr>0</vt:lpwstr>
  </property>
</Properties>
</file>