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62" r:id="rId2"/>
    <p:sldId id="344" r:id="rId3"/>
    <p:sldId id="348" r:id="rId4"/>
    <p:sldId id="349" r:id="rId5"/>
    <p:sldId id="351" r:id="rId6"/>
    <p:sldId id="363" r:id="rId7"/>
    <p:sldId id="350" r:id="rId8"/>
    <p:sldId id="364" r:id="rId9"/>
    <p:sldId id="368" r:id="rId10"/>
    <p:sldId id="369" r:id="rId11"/>
    <p:sldId id="370" r:id="rId12"/>
    <p:sldId id="371" r:id="rId13"/>
    <p:sldId id="362" r:id="rId14"/>
    <p:sldId id="366" r:id="rId15"/>
    <p:sldId id="372" r:id="rId16"/>
    <p:sldId id="374" r:id="rId17"/>
    <p:sldId id="365" r:id="rId18"/>
    <p:sldId id="347" r:id="rId19"/>
    <p:sldId id="373" r:id="rId20"/>
    <p:sldId id="376" r:id="rId21"/>
    <p:sldId id="378" r:id="rId22"/>
    <p:sldId id="379" r:id="rId23"/>
    <p:sldId id="380" r:id="rId24"/>
    <p:sldId id="381" r:id="rId25"/>
    <p:sldId id="382" r:id="rId26"/>
    <p:sldId id="383" r:id="rId27"/>
    <p:sldId id="384" r:id="rId28"/>
    <p:sldId id="385" r:id="rId29"/>
    <p:sldId id="386" r:id="rId30"/>
    <p:sldId id="377" r:id="rId31"/>
    <p:sldId id="346" r:id="rId32"/>
    <p:sldId id="352" r:id="rId33"/>
    <p:sldId id="353" r:id="rId34"/>
    <p:sldId id="354" r:id="rId35"/>
    <p:sldId id="355" r:id="rId36"/>
    <p:sldId id="356" r:id="rId37"/>
    <p:sldId id="357" r:id="rId38"/>
    <p:sldId id="358" r:id="rId39"/>
    <p:sldId id="359" r:id="rId40"/>
    <p:sldId id="360" r:id="rId41"/>
    <p:sldId id="361" r:id="rId42"/>
    <p:sldId id="645" r:id="rId43"/>
    <p:sldId id="649" r:id="rId44"/>
    <p:sldId id="651" r:id="rId45"/>
    <p:sldId id="653" r:id="rId46"/>
    <p:sldId id="654" r:id="rId47"/>
    <p:sldId id="655" r:id="rId48"/>
    <p:sldId id="660" r:id="rId49"/>
    <p:sldId id="652" r:id="rId50"/>
    <p:sldId id="656" r:id="rId51"/>
    <p:sldId id="657" r:id="rId52"/>
    <p:sldId id="661" r:id="rId53"/>
    <p:sldId id="659" r:id="rId54"/>
    <p:sldId id="658" r:id="rId55"/>
    <p:sldId id="663" r:id="rId56"/>
    <p:sldId id="662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782897A-6B37-4EC4-8997-E993908BBC33}">
          <p14:sldIdLst>
            <p14:sldId id="262"/>
            <p14:sldId id="344"/>
            <p14:sldId id="348"/>
            <p14:sldId id="349"/>
            <p14:sldId id="351"/>
            <p14:sldId id="363"/>
            <p14:sldId id="350"/>
            <p14:sldId id="364"/>
            <p14:sldId id="368"/>
            <p14:sldId id="369"/>
            <p14:sldId id="370"/>
            <p14:sldId id="371"/>
            <p14:sldId id="362"/>
            <p14:sldId id="366"/>
            <p14:sldId id="372"/>
            <p14:sldId id="374"/>
            <p14:sldId id="365"/>
            <p14:sldId id="347"/>
            <p14:sldId id="373"/>
            <p14:sldId id="376"/>
            <p14:sldId id="378"/>
            <p14:sldId id="379"/>
            <p14:sldId id="380"/>
            <p14:sldId id="381"/>
            <p14:sldId id="382"/>
            <p14:sldId id="383"/>
            <p14:sldId id="384"/>
            <p14:sldId id="385"/>
            <p14:sldId id="386"/>
            <p14:sldId id="377"/>
            <p14:sldId id="346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645"/>
            <p14:sldId id="649"/>
            <p14:sldId id="651"/>
            <p14:sldId id="653"/>
            <p14:sldId id="654"/>
            <p14:sldId id="655"/>
            <p14:sldId id="660"/>
            <p14:sldId id="652"/>
            <p14:sldId id="656"/>
            <p14:sldId id="657"/>
            <p14:sldId id="661"/>
            <p14:sldId id="659"/>
            <p14:sldId id="658"/>
            <p14:sldId id="663"/>
            <p14:sldId id="66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94660"/>
  </p:normalViewPr>
  <p:slideViewPr>
    <p:cSldViewPr snapToGrid="0">
      <p:cViewPr varScale="1">
        <p:scale>
          <a:sx n="63" d="100"/>
          <a:sy n="63" d="100"/>
        </p:scale>
        <p:origin x="91" y="3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25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BDD1B80-0119-495B-8DBA-00C9E5519D3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C559EF-899D-4EF6-9B19-5AC8E6D036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CB186-C68D-4978-BC62-FE37C13B8856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592E06-484C-410A-ABD9-55C27D6BC4B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D3D5C9-8FC1-41C8-800E-28C2A558AE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0D17EE-63E8-48D7-9F2B-E32851F83F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3475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2F265D-62EF-440C-A038-ECD06E067E41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FF9AF-B628-48E9-BD71-0B77272F6D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778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1C82A-B07C-445B-BFCF-74B996AD935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0"/>
            <a:ext cx="12192000" cy="188388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INSERT PRESENTATION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3078482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D7E03E3-FCCE-4956-A7F6-C1B1C0A77D5A}"/>
              </a:ext>
            </a:extLst>
          </p:cNvPr>
          <p:cNvSpPr txBox="1"/>
          <p:nvPr userDrawn="1"/>
        </p:nvSpPr>
        <p:spPr>
          <a:xfrm rot="561455">
            <a:off x="8462053" y="2548439"/>
            <a:ext cx="34491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Century Gothic" panose="020B0502020202020204" pitchFamily="34" charset="0"/>
              </a:rPr>
              <a:t>THANK YOU!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56EAAD-F428-40DB-A6C9-25B2CAE75568}"/>
              </a:ext>
            </a:extLst>
          </p:cNvPr>
          <p:cNvSpPr txBox="1"/>
          <p:nvPr userDrawn="1"/>
        </p:nvSpPr>
        <p:spPr>
          <a:xfrm>
            <a:off x="838200" y="188631"/>
            <a:ext cx="9806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433449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F13F2-CC45-4656-B02E-5D57695E4C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en-US" dirty="0"/>
              <a:t>INSERT SLIDE TITLE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51E3E9-1502-4902-A48A-A6397846B6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685580"/>
            <a:ext cx="10515600" cy="3977089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n-US" dirty="0"/>
              <a:t>Text Level One</a:t>
            </a:r>
          </a:p>
          <a:p>
            <a:pPr lvl="1"/>
            <a:r>
              <a:rPr lang="en-US" dirty="0"/>
              <a:t>Text Level Two</a:t>
            </a:r>
          </a:p>
          <a:p>
            <a:pPr lvl="2"/>
            <a:r>
              <a:rPr lang="en-US" dirty="0"/>
              <a:t>Text Level Three</a:t>
            </a:r>
          </a:p>
        </p:txBody>
      </p:sp>
    </p:spTree>
    <p:extLst>
      <p:ext uri="{BB962C8B-B14F-4D97-AF65-F5344CB8AC3E}">
        <p14:creationId xmlns:p14="http://schemas.microsoft.com/office/powerpoint/2010/main" val="4248157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D4AEF-87A4-429E-AB5B-8594AE790B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en-US" dirty="0"/>
              <a:t>INSERT SLIDE TITLE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9CC71A7-A558-4768-B337-8CCBFF0158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674813"/>
            <a:ext cx="5257800" cy="39878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n-US" dirty="0"/>
              <a:t>Text Level One</a:t>
            </a:r>
          </a:p>
          <a:p>
            <a:pPr lvl="1"/>
            <a:r>
              <a:rPr lang="en-US" dirty="0"/>
              <a:t>Text Level Two</a:t>
            </a:r>
          </a:p>
          <a:p>
            <a:pPr lvl="2"/>
            <a:r>
              <a:rPr lang="en-US" dirty="0"/>
              <a:t>Text Level Three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31CA1EC-B315-4669-BFC9-107D89DCAE9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674813"/>
            <a:ext cx="5257800" cy="3987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Insert Photo</a:t>
            </a:r>
          </a:p>
        </p:txBody>
      </p:sp>
    </p:spTree>
    <p:extLst>
      <p:ext uri="{BB962C8B-B14F-4D97-AF65-F5344CB8AC3E}">
        <p14:creationId xmlns:p14="http://schemas.microsoft.com/office/powerpoint/2010/main" val="3379458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2378A-7D56-4A2B-BB6F-BFE3DB4F3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"/>
            <a:ext cx="10515600" cy="1323473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en-US" dirty="0"/>
              <a:t>INSERT TITLE OF PHOTO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0B2D6CF-284C-4BA4-8B2D-2588740A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431758"/>
            <a:ext cx="12192000" cy="43800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Insert Photo</a:t>
            </a:r>
          </a:p>
        </p:txBody>
      </p:sp>
    </p:spTree>
    <p:extLst>
      <p:ext uri="{BB962C8B-B14F-4D97-AF65-F5344CB8AC3E}">
        <p14:creationId xmlns:p14="http://schemas.microsoft.com/office/powerpoint/2010/main" val="1000611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-by-sid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58F79-9594-4127-9C17-80F22683E4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209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en-US" dirty="0"/>
              <a:t>INSERT TITLE OF PHOTOS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B1B42DCC-58CD-4DD9-B16D-7F02BB74DD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08034" y="1555498"/>
            <a:ext cx="6071934" cy="39185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Insert Photo 2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DE39303-FE70-45DD-A231-C2537BC9370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55668"/>
            <a:ext cx="6083968" cy="39185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Insert Photo 1</a:t>
            </a:r>
          </a:p>
        </p:txBody>
      </p:sp>
    </p:spTree>
    <p:extLst>
      <p:ext uri="{BB962C8B-B14F-4D97-AF65-F5344CB8AC3E}">
        <p14:creationId xmlns:p14="http://schemas.microsoft.com/office/powerpoint/2010/main" val="949536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8CC242C-C725-4B52-9DD8-C08A6C3D4BCD}"/>
              </a:ext>
            </a:extLst>
          </p:cNvPr>
          <p:cNvSpPr/>
          <p:nvPr userDrawn="1"/>
        </p:nvSpPr>
        <p:spPr>
          <a:xfrm>
            <a:off x="0" y="2214389"/>
            <a:ext cx="12192000" cy="2533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C820DD-18CA-4AB2-9A8D-C538DFBDD4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214389"/>
            <a:ext cx="10515600" cy="1554871"/>
          </a:xfrm>
          <a:prstGeom prst="rect">
            <a:avLst/>
          </a:prstGeom>
        </p:spPr>
        <p:txBody>
          <a:bodyPr anchor="b"/>
          <a:lstStyle>
            <a:lvl1pPr algn="ctr">
              <a:defRPr sz="48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INSERT SECTION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95AC07-53A8-4798-8E90-D4360310438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797357"/>
            <a:ext cx="10515600" cy="7977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INSERT SUB HEADING </a:t>
            </a:r>
          </a:p>
        </p:txBody>
      </p:sp>
    </p:spTree>
    <p:extLst>
      <p:ext uri="{BB962C8B-B14F-4D97-AF65-F5344CB8AC3E}">
        <p14:creationId xmlns:p14="http://schemas.microsoft.com/office/powerpoint/2010/main" val="210416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848F617-2020-4D86-9498-58B81FCD45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32" y="0"/>
            <a:ext cx="12179968" cy="68459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ICON TO INSERT A FULL PAGE PHOTO HERE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99EB6A-7A49-4A21-A754-56112A7B6E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533" y="6464250"/>
            <a:ext cx="1505715" cy="1859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691273-965F-4D7B-9376-9D15372504F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70" y="5884564"/>
            <a:ext cx="1667259" cy="7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42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hoto with Desc.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B371A-27A5-46D2-9DE0-D3110F79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251" y="338096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398E1A-B4E8-4AE3-A4D4-299B90E0A54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5251" y="2057400"/>
            <a:ext cx="3932237" cy="35733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DESCRIPTION ABOUT PHOTO OR INTERESTING FACTS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6F35C7-63AE-4275-A62B-21F0ADAF67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73580" y="0"/>
            <a:ext cx="701842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INSERT PHOTO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CAB7F-1B14-4821-9768-C82F5B0800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7" y="5868988"/>
            <a:ext cx="1667259" cy="7437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77787C-13ED-418E-88E6-AF162B9E7C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468" y="6488310"/>
            <a:ext cx="1505715" cy="18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73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hoto with Desc.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B371A-27A5-46D2-9DE0-D3110F79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7627" y="613784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398E1A-B4E8-4AE3-A4D4-299B90E0A54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637627" y="2333088"/>
            <a:ext cx="3932237" cy="35733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DESCRIPTION ABOUT PHOTO OR INTERESTING FACTS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6F35C7-63AE-4275-A62B-21F0ADAF67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701842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INSERT PHOTO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CAB7F-1B14-4821-9768-C82F5B0800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7" y="5868988"/>
            <a:ext cx="1667259" cy="7437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77787C-13ED-418E-88E6-AF162B9E7C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468" y="6488310"/>
            <a:ext cx="1505715" cy="18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33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10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60" r:id="rId4"/>
    <p:sldLayoutId id="2147483661" r:id="rId5"/>
    <p:sldLayoutId id="2147483651" r:id="rId6"/>
    <p:sldLayoutId id="2147483652" r:id="rId7"/>
    <p:sldLayoutId id="2147483656" r:id="rId8"/>
    <p:sldLayoutId id="2147483662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ü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ü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ü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ü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ü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midwestutc.org/images/tree%20benifits.jpg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extension.psu.edu/rain-gardens-the-plant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princetonhydro.com/how-to-build-a-rain-garden-in-10-steps/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cnr.pa.gov/GoodNatured/pages/Article.aspx?post=46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F405B-9B12-4084-9C77-649B76E2E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94177"/>
            <a:ext cx="12192000" cy="1883884"/>
          </a:xfrm>
        </p:spPr>
        <p:txBody>
          <a:bodyPr>
            <a:normAutofit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Rain Gardens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62971-4D69-4703-AFC3-9F90D93C5432}"/>
              </a:ext>
            </a:extLst>
          </p:cNvPr>
          <p:cNvSpPr txBox="1"/>
          <p:nvPr/>
        </p:nvSpPr>
        <p:spPr>
          <a:xfrm>
            <a:off x="6096000" y="4411176"/>
            <a:ext cx="584790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Fred S. Lubnow, Ph.D. </a:t>
            </a:r>
          </a:p>
          <a:p>
            <a:pPr algn="r"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With offices in New Jersey, Pennsylvania, Maryland and Connecticut</a:t>
            </a:r>
            <a:endParaRPr lang="en-US" sz="2000" dirty="0"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  <a:p>
            <a:pPr algn="r"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flubnow</a:t>
            </a:r>
            <a:r>
              <a:rPr lang="en-US" sz="20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@princetonhydro.com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BF72CD-ED02-4E2D-8BAA-5278747D44CF}"/>
              </a:ext>
            </a:extLst>
          </p:cNvPr>
          <p:cNvSpPr txBox="1"/>
          <p:nvPr/>
        </p:nvSpPr>
        <p:spPr>
          <a:xfrm>
            <a:off x="354625" y="2446824"/>
            <a:ext cx="1169581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Middletown Township Environmental Advisory Council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Calibri" panose="020F0502020204030204" pitchFamily="34" charset="0"/>
                <a:ea typeface="Times New Roman" panose="02020603050405020304" pitchFamily="18" charset="0"/>
              </a:rPr>
              <a:t>March 28th, 2023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659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8D41CF8-5232-42BC-8D05-AFEDE2153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1256"/>
            <a:ext cx="12192000" cy="6869256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49237091-E62C-4878-AA4C-0B9995ADB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28801"/>
            <a:ext cx="10515600" cy="43624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6447FDE2-1B73-05A1-4F5A-21C784699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88" y="2178050"/>
            <a:ext cx="4903788" cy="3659188"/>
          </a:xfrm>
          <a:prstGeom prst="rect">
            <a:avLst/>
          </a:prstGeom>
        </p:spPr>
      </p:pic>
      <p:pic>
        <p:nvPicPr>
          <p:cNvPr id="7" name="Picture 6" descr="A field of grass with tree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F6A86D0F-5277-203F-487D-367C8B84F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0" y="2178050"/>
            <a:ext cx="4903788" cy="36591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4DFEE2-792F-53E1-0043-819C8B4F4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Grey Nun Academy Basin CC – G54</a:t>
            </a:r>
            <a:br>
              <a:rPr 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(After)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98918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8D41CF8-5232-42BC-8D05-AFEDE2153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1256"/>
            <a:ext cx="12192000" cy="6869256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49237091-E62C-4878-AA4C-0B9995ADB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28801"/>
            <a:ext cx="10515600" cy="43624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field of grass with tree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0D2155B4-0538-1937-95E3-E525D92F8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88" y="2178050"/>
            <a:ext cx="4903788" cy="3659188"/>
          </a:xfrm>
          <a:prstGeom prst="rect">
            <a:avLst/>
          </a:prstGeom>
        </p:spPr>
      </p:pic>
      <p:pic>
        <p:nvPicPr>
          <p:cNvPr id="7" name="Picture 6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4132F190-BECA-BE78-FFC6-C20604B86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0" y="2178050"/>
            <a:ext cx="4903788" cy="36591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CA311-4FB4-C2BF-8069-CE1E15FEF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Heather Ridge Basin CC – E63</a:t>
            </a:r>
            <a:br>
              <a:rPr 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(Before)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91370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8D41CF8-5232-42BC-8D05-AFEDE2153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1256"/>
            <a:ext cx="12192000" cy="6869256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49237091-E62C-4878-AA4C-0B9995ADB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28801"/>
            <a:ext cx="10515600" cy="43624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grass, outdoor, tree, field&#10;&#10;Description automatically generated">
            <a:extLst>
              <a:ext uri="{FF2B5EF4-FFF2-40B4-BE49-F238E27FC236}">
                <a16:creationId xmlns:a16="http://schemas.microsoft.com/office/drawing/2014/main" id="{30858E95-7EB7-9344-C653-52CCE0063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88" y="2178050"/>
            <a:ext cx="4903788" cy="3659188"/>
          </a:xfrm>
          <a:prstGeom prst="rect">
            <a:avLst/>
          </a:prstGeom>
        </p:spPr>
      </p:pic>
      <p:pic>
        <p:nvPicPr>
          <p:cNvPr id="7" name="Picture 6" descr="A grassy field with tree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86EE12A4-67AC-65C2-E791-D343527A7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0" y="2178050"/>
            <a:ext cx="4903788" cy="36591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1192EC-2239-8116-3AB2-7B0C2D104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Heather Ridge Basin CC – E63</a:t>
            </a:r>
            <a:br>
              <a:rPr 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(After)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62736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8B31D-7497-DACA-5338-E9C4FB33F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Ecosystem Services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B0242-AC2D-0EB8-0B26-B0228DDE80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Soils</a:t>
            </a:r>
            <a:r>
              <a:rPr lang="en-US" dirty="0"/>
              <a:t> – aid in infiltration of  runoff, aid in removing pollutants and contribute toward reducing severity of flooding.</a:t>
            </a:r>
          </a:p>
          <a:p>
            <a:r>
              <a:rPr lang="en-US" b="1" dirty="0"/>
              <a:t>Riparian vegetation </a:t>
            </a:r>
            <a:r>
              <a:rPr lang="en-US" dirty="0"/>
              <a:t>– aid in cooling of streams / nearshore areas, stabilize area and reduce erosion, reduce pollutant loading, contribute toward complex food webs.</a:t>
            </a:r>
          </a:p>
          <a:p>
            <a:r>
              <a:rPr lang="en-US" b="1" dirty="0"/>
              <a:t>Trees</a:t>
            </a:r>
            <a:r>
              <a:rPr lang="en-US" dirty="0"/>
              <a:t> – contribute toward stabilization of soils, reduce pollutant loading and can have a substantial contribution toward reducing flooding.</a:t>
            </a:r>
          </a:p>
        </p:txBody>
      </p:sp>
    </p:spTree>
    <p:extLst>
      <p:ext uri="{BB962C8B-B14F-4D97-AF65-F5344CB8AC3E}">
        <p14:creationId xmlns:p14="http://schemas.microsoft.com/office/powerpoint/2010/main" val="2934954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495C6-8DDF-79D0-8688-AC1D416F2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817"/>
            <a:ext cx="10515600" cy="1325563"/>
          </a:xfrm>
        </p:spPr>
        <p:txBody>
          <a:bodyPr/>
          <a:lstStyle/>
          <a:p>
            <a:pPr algn="ctr"/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Stormwater Benefits of a Tree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7" descr="http://www.midwestutc.org/images/tree%20benifits.jpg">
            <a:hlinkClick r:id="rId2"/>
            <a:extLst>
              <a:ext uri="{FF2B5EF4-FFF2-40B4-BE49-F238E27FC236}">
                <a16:creationId xmlns:a16="http://schemas.microsoft.com/office/drawing/2014/main" id="{FE4015C6-A120-3D10-50AD-0F19571EF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223" y="1381880"/>
            <a:ext cx="6202531" cy="5210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137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6CC50-D80B-7411-01DE-BDAED77A4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798"/>
            <a:ext cx="10515600" cy="1325563"/>
          </a:xfrm>
        </p:spPr>
        <p:txBody>
          <a:bodyPr/>
          <a:lstStyle/>
          <a:p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Stormwater Benefits of a Tree</a:t>
            </a:r>
            <a:b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Bioretainment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E6A2AA-B0B3-4117-4C30-5A426691CA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 tree’s canopy has an annual retention of approximately 20% of the precipitation.</a:t>
            </a:r>
          </a:p>
          <a:p>
            <a:pPr eaLnBrk="1" hangingPunct="1"/>
            <a:r>
              <a:rPr lang="en-US" altLang="en-US" dirty="0"/>
              <a:t>One tree has the capacity to reduce stormwater runoff by over 4,000 gallons per year.</a:t>
            </a:r>
          </a:p>
          <a:p>
            <a:pPr eaLnBrk="1" hangingPunct="1"/>
            <a:r>
              <a:rPr lang="en-US" altLang="en-US" dirty="0"/>
              <a:t>A forest of approximately 10,000 trees will retain approximately 10 million gallons of rainwater per year.</a:t>
            </a:r>
          </a:p>
          <a:p>
            <a:r>
              <a:rPr lang="en-US" altLang="en-US" sz="2800" dirty="0"/>
              <a:t>One acre of Douglas-fir gases-out about 46 tons of water vapor over the course of a sunny, summer day (approx. 5,550 gallons per day).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156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flubnow\Documents\DelVal_University\Natural_&amp;_impervious_cover_diagrams_EPA.jpg">
            <a:extLst>
              <a:ext uri="{FF2B5EF4-FFF2-40B4-BE49-F238E27FC236}">
                <a16:creationId xmlns:a16="http://schemas.microsoft.com/office/drawing/2014/main" id="{F5AF82BF-DFD5-3EAA-4BD0-F9E657C27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798152"/>
            <a:ext cx="10905066" cy="526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924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6" name="Rectangle 103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4E873B-73BD-A8AF-7428-EB9641933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Ecosystem Services – Complex Food Webs</a:t>
            </a:r>
            <a:endParaRPr lang="en-US" sz="3100" dirty="0">
              <a:solidFill>
                <a:schemeClr val="tx1"/>
              </a:solidFill>
            </a:endParaRPr>
          </a:p>
        </p:txBody>
      </p:sp>
      <p:grpSp>
        <p:nvGrpSpPr>
          <p:cNvPr id="1038" name="Group 103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034" name="Rectangle 103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5" name="Rectangle 103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C43BA-5039-4B6F-C1C9-FAA6BE822B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Enhances fishing, enhances pollination, minimize / avoid nuisance species, including mosquitos.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 third of our crops are pollinated by bees; animals are responsible for pollinating 87% of plants and 90% of all flowering plants.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Biodiversity – birds.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Pollinators are Important! | Let's Talk Science">
            <a:extLst>
              <a:ext uri="{FF2B5EF4-FFF2-40B4-BE49-F238E27FC236}">
                <a16:creationId xmlns:a16="http://schemas.microsoft.com/office/drawing/2014/main" id="{56E378C8-A5BF-5226-7BD8-BB8C61C2EF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2" r="4" b="4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823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C9C2BA-A368-E118-32CB-4C42B87CE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Green Infrastructure</a:t>
            </a:r>
          </a:p>
        </p:txBody>
      </p:sp>
      <p:sp>
        <p:nvSpPr>
          <p:cNvPr id="103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DBDF8E-7182-F90D-46FB-9C7B0DDEFB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Rain Gardens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Pervious Pavement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Green Roofs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Enhanced Riparian Areas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Naturalized infiltration basins (basin retrofits)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Bioswale (vegetated swales or strips)</a:t>
            </a:r>
          </a:p>
        </p:txBody>
      </p:sp>
      <p:pic>
        <p:nvPicPr>
          <p:cNvPr id="1026" name="Picture 2" descr="Diagram&#10;&#10;Description automatically generated">
            <a:extLst>
              <a:ext uri="{FF2B5EF4-FFF2-40B4-BE49-F238E27FC236}">
                <a16:creationId xmlns:a16="http://schemas.microsoft.com/office/drawing/2014/main" id="{25A73C7D-644C-D359-D2B3-899D3E008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1357884"/>
            <a:ext cx="6903720" cy="414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491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024EA5-22A4-719E-AB65-704A0B3B4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816" y="352257"/>
            <a:ext cx="9392421" cy="133084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Rain Gardens / Bioretention or Biofiltration Systems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7E8FD0-F8D6-C917-AFC7-6B937B4D76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7034" y="2198362"/>
            <a:ext cx="4958966" cy="4129286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 rain garden is an excavated, shallow depression, planted with native vegetation to treat and capture surface runoff.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Flexible in terms of size, design and rates of infiltration.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Deep rooted native perennials and trees that are tolerant of hydrologic variability, road salts and other stresses.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High removal rates; TSS and TP of 85% and nitrate of 30%.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Uses all 4 modes of stormwater treatment.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9FD8CD-00AD-92D6-45F4-807F2892F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993" y="2328672"/>
            <a:ext cx="5632618" cy="301636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28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0D599-02DE-4774-6A50-65D5C2DE7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920"/>
            <a:ext cx="10515600" cy="1325563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 of Presentation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731F1-B928-9374-AC40-B45549D89E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Brief history of stormwater management.</a:t>
            </a:r>
          </a:p>
          <a:p>
            <a:r>
              <a:rPr lang="en-US" dirty="0"/>
              <a:t>Stormwater Management with Structural BMPs</a:t>
            </a:r>
          </a:p>
          <a:p>
            <a:r>
              <a:rPr lang="en-US" dirty="0"/>
              <a:t>What are rain gardens?</a:t>
            </a:r>
          </a:p>
          <a:p>
            <a:r>
              <a:rPr lang="en-US" dirty="0"/>
              <a:t>Ecosystem services.</a:t>
            </a:r>
          </a:p>
          <a:p>
            <a:r>
              <a:rPr lang="en-US" dirty="0"/>
              <a:t>Examples of rain garden projects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982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8A0F-3842-C830-545B-42DE1C965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Rain Gardens – Design Considerations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045E5-7794-1F92-35D3-C3F9C7932E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Need moderate rate of infiltration  (&gt; 0.1 inches per hour).</a:t>
            </a:r>
          </a:p>
          <a:p>
            <a:r>
              <a:rPr lang="en-US" dirty="0"/>
              <a:t>For soils with high clay content, should remove 1-2 feet of soil and replace it with a mix of 50-60% sand, 20-30% topsoil and 20-30% compost.</a:t>
            </a:r>
          </a:p>
          <a:p>
            <a:r>
              <a:rPr lang="en-US" dirty="0"/>
              <a:t>Others suggest a mix of 30% sand, 30-40% loamy topsoil and 30% organic material (compost).</a:t>
            </a:r>
          </a:p>
          <a:p>
            <a:r>
              <a:rPr lang="en-US" dirty="0"/>
              <a:t>The key is the soil should be dominated by a loamy sand and should drain within 12 to 48 hours.</a:t>
            </a:r>
          </a:p>
        </p:txBody>
      </p:sp>
    </p:spTree>
    <p:extLst>
      <p:ext uri="{BB962C8B-B14F-4D97-AF65-F5344CB8AC3E}">
        <p14:creationId xmlns:p14="http://schemas.microsoft.com/office/powerpoint/2010/main" val="1698089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2" descr="http://secretsofsoil.com/wp-content/uploads/2014/08/soil-jar-test.jpg">
            <a:extLst>
              <a:ext uri="{FF2B5EF4-FFF2-40B4-BE49-F238E27FC236}">
                <a16:creationId xmlns:a16="http://schemas.microsoft.com/office/drawing/2014/main" id="{F3EF3DA2-A034-4176-A28B-1ABA84054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1765" y="643467"/>
            <a:ext cx="7188470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181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2" descr="http://epidote.wvgs.wvnet.edu/enviro/soil.gif">
            <a:extLst>
              <a:ext uri="{FF2B5EF4-FFF2-40B4-BE49-F238E27FC236}">
                <a16:creationId xmlns:a16="http://schemas.microsoft.com/office/drawing/2014/main" id="{E1B8F7A4-80F5-86E2-637F-A98EE217A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8485" y="643467"/>
            <a:ext cx="6335029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000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3EBCF-AFB7-712A-317F-95A023E9E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Rain Gardens – Design Considerations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91D09-CFAD-8BE8-4FEA-0E80A70C28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Drainage to rain garden ratio of around 5:1.</a:t>
            </a:r>
          </a:p>
          <a:p>
            <a:r>
              <a:rPr lang="en-US" dirty="0"/>
              <a:t>Ponding of water should be between 6 to 12 inches.</a:t>
            </a:r>
          </a:p>
          <a:p>
            <a:r>
              <a:rPr lang="en-US" dirty="0"/>
              <a:t>Planting soil depth should be at least 18 inches deep for herbaceous plants.</a:t>
            </a:r>
          </a:p>
          <a:p>
            <a:r>
              <a:rPr lang="en-US" dirty="0"/>
              <a:t>However, soil depths should be deeper if trees and woody shrubs are used.</a:t>
            </a:r>
          </a:p>
          <a:p>
            <a:r>
              <a:rPr lang="en-US" dirty="0"/>
              <a:t>The pH of the soil should be between 5.5 and 6.5.</a:t>
            </a:r>
          </a:p>
        </p:txBody>
      </p:sp>
    </p:spTree>
    <p:extLst>
      <p:ext uri="{BB962C8B-B14F-4D97-AF65-F5344CB8AC3E}">
        <p14:creationId xmlns:p14="http://schemas.microsoft.com/office/powerpoint/2010/main" val="3344379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B15B0-1FD4-D148-DDC4-C73388644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Rain Gardens – Estimated Costs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30796-97C8-D95D-8F7C-F221C109F5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DYI Rain Gardens – between $1 to $7 per square foot</a:t>
            </a:r>
          </a:p>
          <a:p>
            <a:r>
              <a:rPr lang="en-US" dirty="0"/>
              <a:t>Professional Rain Gardens – between $10 to $15 per square foot</a:t>
            </a:r>
          </a:p>
          <a:p>
            <a:r>
              <a:rPr lang="en-US" dirty="0"/>
              <a:t>Large commercial / institutional Biofiltration Systems – between $35 to $55 per square foot.</a:t>
            </a:r>
          </a:p>
          <a:p>
            <a:r>
              <a:rPr lang="en-US" dirty="0"/>
              <a:t>Note, cost estimates do not include design work or associated annual maintenance.</a:t>
            </a:r>
          </a:p>
        </p:txBody>
      </p:sp>
    </p:spTree>
    <p:extLst>
      <p:ext uri="{BB962C8B-B14F-4D97-AF65-F5344CB8AC3E}">
        <p14:creationId xmlns:p14="http://schemas.microsoft.com/office/powerpoint/2010/main" val="2376421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30B2F-C352-6EA5-7B3C-BD4168DBF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Rain Gardens – Maintenance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F56F66-1F23-7A5F-3434-ABF7A74F6C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325563"/>
            <a:ext cx="10515600" cy="3977089"/>
          </a:xfrm>
        </p:spPr>
        <p:txBody>
          <a:bodyPr/>
          <a:lstStyle/>
          <a:p>
            <a:r>
              <a:rPr lang="en-US" dirty="0"/>
              <a:t>May require watering during first year.</a:t>
            </a:r>
          </a:p>
          <a:p>
            <a:r>
              <a:rPr lang="en-US" dirty="0"/>
              <a:t>May also require goose netting / fencing.</a:t>
            </a:r>
          </a:p>
          <a:p>
            <a:r>
              <a:rPr lang="en-US" dirty="0"/>
              <a:t>Some weeding may be required, particularly for invasive species.</a:t>
            </a:r>
          </a:p>
          <a:p>
            <a:r>
              <a:rPr lang="en-US" dirty="0"/>
              <a:t>Some detritus / trash may need to be removed and some perennials may need some cutting once a year.</a:t>
            </a:r>
          </a:p>
          <a:p>
            <a:r>
              <a:rPr lang="en-US" dirty="0"/>
              <a:t>Inspections for sediment build up (twice a year).</a:t>
            </a:r>
          </a:p>
          <a:p>
            <a:r>
              <a:rPr lang="en-US" dirty="0"/>
              <a:t>Inspect trees / shrubs for health twice a year.</a:t>
            </a:r>
          </a:p>
          <a:p>
            <a:r>
              <a:rPr lang="en-US" dirty="0"/>
              <a:t>May need supplemental watering during extensive droughts.</a:t>
            </a:r>
          </a:p>
        </p:txBody>
      </p:sp>
    </p:spTree>
    <p:extLst>
      <p:ext uri="{BB962C8B-B14F-4D97-AF65-F5344CB8AC3E}">
        <p14:creationId xmlns:p14="http://schemas.microsoft.com/office/powerpoint/2010/main" val="1478402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3" name="Freeform: Shape 2062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65" name="Isosceles Triangle 2064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5 Steps to Selecting the Right Plants for a Rain Garden">
            <a:extLst>
              <a:ext uri="{FF2B5EF4-FFF2-40B4-BE49-F238E27FC236}">
                <a16:creationId xmlns:a16="http://schemas.microsoft.com/office/drawing/2014/main" id="{9342359F-ABA1-C52B-D43E-65F767550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3886" y="643467"/>
            <a:ext cx="7684227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7" name="Isosceles Triangle 2066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2283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FAA462-7A93-CF85-E18C-4DA7E2977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Zone 1 – Wet Zone</a:t>
            </a:r>
          </a:p>
        </p:txBody>
      </p:sp>
      <p:grpSp>
        <p:nvGrpSpPr>
          <p:cNvPr id="3081" name="Group 308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082" name="Rectangle 308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83" name="Rectangle 308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ECE334-1E07-0117-7FD4-C74225634C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Inundated with water that infiltrated 24 – 48 hours.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Elderberry and Winterberry.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Blue flag iris, Cardinal flower, Cinnamon fern, New England aster and Swamp milkweed.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Black willow, swamp oak and red maple.</a:t>
            </a:r>
          </a:p>
        </p:txBody>
      </p:sp>
      <p:sp>
        <p:nvSpPr>
          <p:cNvPr id="3087" name="Rectangle 308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9" name="Rectangle 308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 descr="Blue Flag Iris — Yellow Springs Farm">
            <a:extLst>
              <a:ext uri="{FF2B5EF4-FFF2-40B4-BE49-F238E27FC236}">
                <a16:creationId xmlns:a16="http://schemas.microsoft.com/office/drawing/2014/main" id="{47E29BA6-70F6-37C2-F71C-5C3516CAA5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5" r="2" b="9953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180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43551-847F-BCBA-06E3-2D6F4D34E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Zone 2 – Mesic (middle; slope) Zone</a:t>
            </a:r>
            <a:endParaRPr lang="en-US" sz="3400" dirty="0">
              <a:solidFill>
                <a:schemeClr val="tx1"/>
              </a:solidFill>
            </a:endParaRPr>
          </a:p>
        </p:txBody>
      </p:sp>
      <p:grpSp>
        <p:nvGrpSpPr>
          <p:cNvPr id="4105" name="Group 4104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4106" name="Rectangle 410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07" name="Rectangle 410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064C48-0DC5-7F50-FCC4-F10D2AFE00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719" y="2330505"/>
            <a:ext cx="4559425" cy="307969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Inkberry, Red-osier dogwood, Sweet pepperbush.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Blue star, Broom sedge, Mistflower.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Red maple and Serviceberry.</a:t>
            </a:r>
          </a:p>
        </p:txBody>
      </p:sp>
      <p:sp>
        <p:nvSpPr>
          <p:cNvPr id="4111" name="Rectangle 4110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13" name="Rectangle 411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98" name="Picture 2" descr="Summer Red Maple Tree | Naturehills.com">
            <a:extLst>
              <a:ext uri="{FF2B5EF4-FFF2-40B4-BE49-F238E27FC236}">
                <a16:creationId xmlns:a16="http://schemas.microsoft.com/office/drawing/2014/main" id="{FA69A0C8-02F8-DF7B-8D84-F2F4C55858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3065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4046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132F9E-9579-C077-C0BB-B310FDCBF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Zone 3 – Transition (upland; dry) Zone</a:t>
            </a:r>
            <a:endParaRPr lang="en-US" sz="3400" dirty="0">
              <a:solidFill>
                <a:schemeClr val="tx1"/>
              </a:solidFill>
            </a:endParaRPr>
          </a:p>
        </p:txBody>
      </p:sp>
      <p:sp>
        <p:nvSpPr>
          <p:cNvPr id="512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8EFDBB-1B45-6324-C4F6-5DA82F3741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Black chokeberry, gray dogwood, Witch hazel.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Butterfly weed, Golden aster, Evening primrose.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Buckeye and Staghorn sumac.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hlinkClick r:id="rId2"/>
              </a:rPr>
              <a:t>Rain Gardens - the Plants (psu.edu)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5122" name="Picture 2" descr="Asclepias tuberosa (Butterfly-weed): Minnesota Wildflowers">
            <a:extLst>
              <a:ext uri="{FF2B5EF4-FFF2-40B4-BE49-F238E27FC236}">
                <a16:creationId xmlns:a16="http://schemas.microsoft.com/office/drawing/2014/main" id="{B4844315-7BB7-641E-658E-DF301F876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r="16045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46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6FEC5-CD6A-DD68-DFD6-E2DB1B950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920"/>
            <a:ext cx="10515600" cy="1325563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of Stormwater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7D072C-9B0E-2E54-7369-D4FD47D0E9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6056" y="1525782"/>
            <a:ext cx="10515600" cy="3977089"/>
          </a:xfrm>
        </p:spPr>
        <p:txBody>
          <a:bodyPr/>
          <a:lstStyle/>
          <a:p>
            <a:r>
              <a:rPr lang="en-US" dirty="0"/>
              <a:t>Prior to the 1980s the primary concern over stormwater was flooding and safety.</a:t>
            </a:r>
          </a:p>
          <a:p>
            <a:r>
              <a:rPr lang="en-US" dirty="0"/>
              <a:t>However, as the Clean Water Act (established in 1972) was addressing point source pollution, the impacts of non-point source (NPS) began to be realized.</a:t>
            </a:r>
          </a:p>
          <a:p>
            <a:r>
              <a:rPr lang="en-US" dirty="0"/>
              <a:t>The CWA was amended in 1987 to include regulating urban stormwater through National Pollution Discharge Elimination System permits.</a:t>
            </a:r>
          </a:p>
          <a:p>
            <a:r>
              <a:rPr lang="en-US" dirty="0"/>
              <a:t>In the early 1990s the municipal separate storm sewer systems (MS4s) were initiated.</a:t>
            </a:r>
          </a:p>
        </p:txBody>
      </p:sp>
    </p:spTree>
    <p:extLst>
      <p:ext uri="{BB962C8B-B14F-4D97-AF65-F5344CB8AC3E}">
        <p14:creationId xmlns:p14="http://schemas.microsoft.com/office/powerpoint/2010/main" val="31840835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23F64-DC89-8D57-BEA9-6C2166ECB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NOT to install a Rain Garden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616DA7-3944-10ED-AF2D-DE13CDF277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Where the seasonal high-water table is within 24 inches of the soil surface (little infiltration).</a:t>
            </a:r>
          </a:p>
          <a:p>
            <a:r>
              <a:rPr lang="en-US" dirty="0"/>
              <a:t>Do not place a rain garden on a location that is constantly wet. The rain garden should completely drain within 24 hours.</a:t>
            </a:r>
          </a:p>
          <a:p>
            <a:r>
              <a:rPr lang="en-US" dirty="0"/>
              <a:t>Rain gardens should not be placed over a septic system.</a:t>
            </a:r>
          </a:p>
          <a:p>
            <a:r>
              <a:rPr lang="en-US" dirty="0"/>
              <a:t>Rain gardens should not be located adjacent to building foundations. Should be at least 10 feet from the house.</a:t>
            </a:r>
          </a:p>
          <a:p>
            <a:r>
              <a:rPr lang="en-US" dirty="0"/>
              <a:t>Before you dig, call PA One Call 811 or 800-242-1776.</a:t>
            </a:r>
          </a:p>
        </p:txBody>
      </p:sp>
    </p:spTree>
    <p:extLst>
      <p:ext uri="{BB962C8B-B14F-4D97-AF65-F5344CB8AC3E}">
        <p14:creationId xmlns:p14="http://schemas.microsoft.com/office/powerpoint/2010/main" val="17470316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E04F4-C934-64A6-58AD-C2AF8001D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Thompson Park, Jamesburg, NJ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5DE678-D520-CC9D-5D7A-A2EA3F6EFF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685580"/>
            <a:ext cx="4904232" cy="3977089"/>
          </a:xfrm>
        </p:spPr>
        <p:txBody>
          <a:bodyPr/>
          <a:lstStyle/>
          <a:p>
            <a:r>
              <a:rPr lang="en-US" dirty="0"/>
              <a:t>Manalapan Brook / Lake Restoration Plan.</a:t>
            </a:r>
          </a:p>
          <a:p>
            <a:r>
              <a:rPr lang="en-US" dirty="0"/>
              <a:t>Has a TMDL that focuses on TP and TSS.</a:t>
            </a:r>
          </a:p>
          <a:p>
            <a:r>
              <a:rPr lang="en-US" dirty="0"/>
              <a:t>Has implemented a variety of stormwater projects and one of the first was this Biofiltration System.</a:t>
            </a:r>
          </a:p>
        </p:txBody>
      </p:sp>
      <p:pic>
        <p:nvPicPr>
          <p:cNvPr id="7" name="Picture 5" descr="ThompsonAir">
            <a:extLst>
              <a:ext uri="{FF2B5EF4-FFF2-40B4-BE49-F238E27FC236}">
                <a16:creationId xmlns:a16="http://schemas.microsoft.com/office/drawing/2014/main" id="{C77B3E74-AA60-172E-4484-5214C4179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732" y="1685580"/>
            <a:ext cx="5603989" cy="44675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6">
            <a:extLst>
              <a:ext uri="{FF2B5EF4-FFF2-40B4-BE49-F238E27FC236}">
                <a16:creationId xmlns:a16="http://schemas.microsoft.com/office/drawing/2014/main" id="{5C0CF401-D5CD-5F45-8602-19BC3783747D}"/>
              </a:ext>
            </a:extLst>
          </p:cNvPr>
          <p:cNvSpPr>
            <a:spLocks noChangeArrowheads="1"/>
          </p:cNvSpPr>
          <p:nvPr/>
        </p:nvSpPr>
        <p:spPr bwMode="auto">
          <a:xfrm rot="19560000">
            <a:off x="7240183" y="2322130"/>
            <a:ext cx="194539" cy="1687054"/>
          </a:xfrm>
          <a:prstGeom prst="ellipse">
            <a:avLst/>
          </a:prstGeom>
          <a:noFill/>
          <a:ln w="50800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46E8BF03-FB8A-9794-D62A-5F3FAF5FFAEB}"/>
              </a:ext>
            </a:extLst>
          </p:cNvPr>
          <p:cNvSpPr>
            <a:spLocks/>
          </p:cNvSpPr>
          <p:nvPr/>
        </p:nvSpPr>
        <p:spPr bwMode="auto">
          <a:xfrm>
            <a:off x="8068087" y="1766198"/>
            <a:ext cx="2820811" cy="645751"/>
          </a:xfrm>
          <a:prstGeom prst="borderCallout1">
            <a:avLst>
              <a:gd name="adj1" fmla="val 37500"/>
              <a:gd name="adj2" fmla="val -1722"/>
              <a:gd name="adj3" fmla="val 227224"/>
              <a:gd name="adj4" fmla="val -1676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1600" dirty="0">
                <a:solidFill>
                  <a:srgbClr val="002060"/>
                </a:solidFill>
              </a:rPr>
              <a:t>Linear Rain Gardens along Parking/Drive ways</a:t>
            </a:r>
          </a:p>
        </p:txBody>
      </p:sp>
    </p:spTree>
    <p:extLst>
      <p:ext uri="{BB962C8B-B14F-4D97-AF65-F5344CB8AC3E}">
        <p14:creationId xmlns:p14="http://schemas.microsoft.com/office/powerpoint/2010/main" val="18736618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4" name="Picture 3" descr="DSCN3085">
            <a:extLst>
              <a:ext uri="{FF2B5EF4-FFF2-40B4-BE49-F238E27FC236}">
                <a16:creationId xmlns:a16="http://schemas.microsoft.com/office/drawing/2014/main" id="{098657F8-F398-5B77-C6BC-26D45F4622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0" b="1864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178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7222039-019E-A2EB-ABEE-18F2DCB87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3865" y="457200"/>
            <a:ext cx="890427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93543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SCN3240">
            <a:extLst>
              <a:ext uri="{FF2B5EF4-FFF2-40B4-BE49-F238E27FC236}">
                <a16:creationId xmlns:a16="http://schemas.microsoft.com/office/drawing/2014/main" id="{4E4C7654-8301-9F97-D15E-0FBDA72B63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00"/>
          <a:stretch/>
        </p:blipFill>
        <p:spPr bwMode="auto"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791735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4" name="Picture 6" descr="DSC_0856rs">
            <a:extLst>
              <a:ext uri="{FF2B5EF4-FFF2-40B4-BE49-F238E27FC236}">
                <a16:creationId xmlns:a16="http://schemas.microsoft.com/office/drawing/2014/main" id="{73059472-858D-15FC-017D-2F8CD24DF9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9" b="1135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3336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4" name="Picture 4" descr="County-Installs-Rain-Garden-to-Treat-Water-Before-it-Flows-into-Lakes_RS">
            <a:extLst>
              <a:ext uri="{FF2B5EF4-FFF2-40B4-BE49-F238E27FC236}">
                <a16:creationId xmlns:a16="http://schemas.microsoft.com/office/drawing/2014/main" id="{E18F2F70-9486-D055-D7CD-A4095B6F2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0" b="1445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0187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Picture 6" descr="IMG_1715">
            <a:extLst>
              <a:ext uri="{FF2B5EF4-FFF2-40B4-BE49-F238E27FC236}">
                <a16:creationId xmlns:a16="http://schemas.microsoft.com/office/drawing/2014/main" id="{1FC9B283-51DF-2F37-D9D9-EA033CA660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3" r="15684" b="-2"/>
          <a:stretch/>
        </p:blipFill>
        <p:spPr bwMode="auto">
          <a:xfrm>
            <a:off x="321731" y="557189"/>
            <a:ext cx="5668684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SCN4326">
            <a:extLst>
              <a:ext uri="{FF2B5EF4-FFF2-40B4-BE49-F238E27FC236}">
                <a16:creationId xmlns:a16="http://schemas.microsoft.com/office/drawing/2014/main" id="{F5E72931-0228-EBB8-8CD2-432C272C3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" r="22017" b="-2"/>
          <a:stretch/>
        </p:blipFill>
        <p:spPr bwMode="auto">
          <a:xfrm>
            <a:off x="6195375" y="557189"/>
            <a:ext cx="567489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9623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C7815C-6186-C5AE-D983-D8D89438F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464" y="97536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384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319D88-84F1-94BA-6473-9054CB107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82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579E9-8285-4867-3D64-009355955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of Stormwater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3ED4-E648-EA83-0701-599F705BF4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Through the 1980s flooding concerns.</a:t>
            </a:r>
          </a:p>
          <a:p>
            <a:r>
              <a:rPr lang="en-US" dirty="0"/>
              <a:t> Then began to use many of the large conventional structure Best Management Practices (BMPs) to address  stormwater (retrofitting). </a:t>
            </a:r>
          </a:p>
          <a:p>
            <a:r>
              <a:rPr lang="en-US" dirty="0"/>
              <a:t>Focusing more on water quality and addressing the peak flow.</a:t>
            </a:r>
          </a:p>
          <a:p>
            <a:r>
              <a:rPr lang="en-US" dirty="0"/>
              <a:t>Developing Green Infrastructure (GI) to provide valuable ecosystem services.</a:t>
            </a:r>
          </a:p>
          <a:p>
            <a:r>
              <a:rPr lang="en-US" dirty="0"/>
              <a:t>Larger issues with connectivity / resiliency.</a:t>
            </a:r>
          </a:p>
        </p:txBody>
      </p:sp>
    </p:spTree>
    <p:extLst>
      <p:ext uri="{BB962C8B-B14F-4D97-AF65-F5344CB8AC3E}">
        <p14:creationId xmlns:p14="http://schemas.microsoft.com/office/powerpoint/2010/main" val="41520353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FCB319-6956-8A37-5C9E-D6082E0C21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2" b="18107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376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car parked on the side of a road&#10;&#10;Description automatically generated with medium confidence">
            <a:extLst>
              <a:ext uri="{FF2B5EF4-FFF2-40B4-BE49-F238E27FC236}">
                <a16:creationId xmlns:a16="http://schemas.microsoft.com/office/drawing/2014/main" id="{3F03946F-FFA6-2A7E-F914-E893071EB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226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flubnow\Documents\PrincetonHydro\Hopatcong\NPS319sfy10\StatePark_BMP\IMG_1339.JPG">
            <a:extLst>
              <a:ext uri="{FF2B5EF4-FFF2-40B4-BE49-F238E27FC236}">
                <a16:creationId xmlns:a16="http://schemas.microsoft.com/office/drawing/2014/main" id="{8B790783-D16F-8C35-0C86-9B66FD6677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24131" b="88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B495AC-0548-D54A-08F9-76584E006B00}"/>
              </a:ext>
            </a:extLst>
          </p:cNvPr>
          <p:cNvSpPr txBox="1"/>
          <p:nvPr/>
        </p:nvSpPr>
        <p:spPr>
          <a:xfrm>
            <a:off x="685800" y="1371600"/>
            <a:ext cx="3505200" cy="44012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Bioretention Basin (Rain Garden) at the Hopatcong State Park</a:t>
            </a:r>
            <a:b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(June 2012).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3447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49CEC-0DA9-7AEF-2459-8F39D1B56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FB2B95-382D-750F-078E-71468AC2C2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:\Users\flubnow\Documents\PrincetonHydro\Hopatcong\NPS319sfy10\StatePark_BMP\IMG_2097.JPG">
            <a:extLst>
              <a:ext uri="{FF2B5EF4-FFF2-40B4-BE49-F238E27FC236}">
                <a16:creationId xmlns:a16="http://schemas.microsoft.com/office/drawing/2014/main" id="{76D664B4-E44F-EEDE-F7C8-BB9202B523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12507" b="1250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EB2548-79B6-9C2D-0837-D195D6AA6FC0}"/>
              </a:ext>
            </a:extLst>
          </p:cNvPr>
          <p:cNvSpPr txBox="1"/>
          <p:nvPr/>
        </p:nvSpPr>
        <p:spPr>
          <a:xfrm>
            <a:off x="8919099" y="705775"/>
            <a:ext cx="3200400" cy="47705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Bioretention Basin (Rain Garden) at the Hopatcong State Park</a:t>
            </a:r>
            <a:br>
              <a:rPr lang="en-US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(August 2013)</a:t>
            </a:r>
            <a:endParaRPr lang="en-US" sz="3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0123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00B1B-A027-BBD2-C23C-3D2E892F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Lake Hopatcong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C67458-3068-2E8D-4C0B-F5A5CA37E7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Bioretention Basin (Rain Garden) at the Hopatcong State Park</a:t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August 2013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3600" dirty="0"/>
          </a:p>
        </p:txBody>
      </p:sp>
      <p:pic>
        <p:nvPicPr>
          <p:cNvPr id="6" name="Picture 2" descr="C:\Users\flubnow\Documents\PrincetonHydro\Hopatcong\NPS319sfy10\StatePark_BMP\IMG_2090.JPG">
            <a:extLst>
              <a:ext uri="{FF2B5EF4-FFF2-40B4-BE49-F238E27FC236}">
                <a16:creationId xmlns:a16="http://schemas.microsoft.com/office/drawing/2014/main" id="{3C0DAB8C-ED9C-F3EC-DF64-994DE9F4F4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6347" r="16285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6669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94347-59A4-7084-78B3-E598AC3D7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Lake Hopatcong</a:t>
            </a:r>
            <a:endParaRPr lang="en-US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109730-6531-8B51-A10C-620FB16699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Bioretention Basin (Rain Garden) at the Hopatcong State Park</a:t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August 2015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C78961-CC10-34A1-D94F-681E2EE194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4" r="17737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74961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C21EF-5EC4-5ADF-F446-B7064BC0E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Lake Hopatcong</a:t>
            </a:r>
            <a:endParaRPr lang="en-US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CFD843-5A1D-2766-09AD-D48EAAC8A2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Bioretention Basin (Rain Garden) at the Hopatcong State Park</a:t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September 2016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CD57C7-E6F9-1973-64F2-3DB71CCB7A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2" r="19529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5645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7E430-61F3-FEEF-5503-7F78DCC5F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Lake Hopatcong</a:t>
            </a:r>
            <a:endParaRPr lang="en-US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EB99E5-128B-5D4E-9B4F-CF802AD4E5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Bioretention Basin (Rain Garden) at the Hopatcong State Park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September 2021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32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6" name="Picture 1" descr="A bridge over a body of water&#10;&#10;Description automatically generated with low confidence">
            <a:extLst>
              <a:ext uri="{FF2B5EF4-FFF2-40B4-BE49-F238E27FC236}">
                <a16:creationId xmlns:a16="http://schemas.microsoft.com/office/drawing/2014/main" id="{951EF061-7B4D-6F8B-086B-028584BDD4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" r="20258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82872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FFA73-C5A3-D4E5-A27D-B3CE7CC6A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410"/>
            <a:ext cx="10515600" cy="1210153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Rutgers Rain Garden Program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5AFC8-564C-2675-FE22-D32288DCB1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Placeholder 4" descr="A picture containing grass, ground, outdoor, stone&#10;&#10;Description automatically generated">
            <a:extLst>
              <a:ext uri="{FF2B5EF4-FFF2-40B4-BE49-F238E27FC236}">
                <a16:creationId xmlns:a16="http://schemas.microsoft.com/office/drawing/2014/main" id="{F9CE7984-A118-C02F-ED87-E871814F8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0" b="9090"/>
          <a:stretch>
            <a:fillRect/>
          </a:stretch>
        </p:blipFill>
        <p:spPr>
          <a:xfrm>
            <a:off x="0" y="1431758"/>
            <a:ext cx="12192000" cy="438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665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5A5F1D7-F0D0-4687-9BD3-CA6A0714C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AE528-1BA6-683B-1755-5AF69DD7A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4928291" cy="103578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kern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Harveys Lake, Luzerne County, PA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DF799-1F9E-D790-A114-650A2BECB5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5029" y="2524721"/>
            <a:ext cx="4991629" cy="36771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 Borough of Harveys Lake municipal building.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Collecting runoff from the building and associated infrastructure and passing it through a biofiltration system.</a:t>
            </a:r>
          </a:p>
        </p:txBody>
      </p:sp>
      <p:pic>
        <p:nvPicPr>
          <p:cNvPr id="7" name="Picture 6" descr="A picture containing grass, outdoor, tree, sky&#10;&#10;Description automatically generated">
            <a:extLst>
              <a:ext uri="{FF2B5EF4-FFF2-40B4-BE49-F238E27FC236}">
                <a16:creationId xmlns:a16="http://schemas.microsoft.com/office/drawing/2014/main" id="{B677BEE2-61B1-460A-2B74-E59A487821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" r="4" b="20094"/>
          <a:stretch/>
        </p:blipFill>
        <p:spPr>
          <a:xfrm>
            <a:off x="6788383" y="613148"/>
            <a:ext cx="4565417" cy="2679192"/>
          </a:xfrm>
          <a:prstGeom prst="rect">
            <a:avLst/>
          </a:prstGeom>
        </p:spPr>
      </p:pic>
      <p:pic>
        <p:nvPicPr>
          <p:cNvPr id="5" name="Picture 4" descr="A picture containing grass, outdoor, tree, truck&#10;&#10;Description automatically generated">
            <a:extLst>
              <a:ext uri="{FF2B5EF4-FFF2-40B4-BE49-F238E27FC236}">
                <a16:creationId xmlns:a16="http://schemas.microsoft.com/office/drawing/2014/main" id="{E9567AE2-A001-D48D-4076-2E8A77DF99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21757"/>
          <a:stretch/>
        </p:blipFill>
        <p:spPr>
          <a:xfrm>
            <a:off x="6788383" y="3528753"/>
            <a:ext cx="4565417" cy="2679192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1164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D4A33-9E4F-04DA-7727-A4B8A5036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Four Modes of Treating Stormwater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21371-DC09-6130-9F37-DA59BF7EFC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000" b="1" dirty="0"/>
              <a:t>Settling</a:t>
            </a:r>
            <a:r>
              <a:rPr lang="en-US" sz="4000" dirty="0"/>
              <a:t> (removal of particulate material)</a:t>
            </a:r>
          </a:p>
          <a:p>
            <a:r>
              <a:rPr lang="en-US" sz="4000" b="1" dirty="0"/>
              <a:t>Infiltration</a:t>
            </a:r>
            <a:r>
              <a:rPr lang="en-US" sz="4000" dirty="0"/>
              <a:t> (putting water back into the ground)</a:t>
            </a:r>
          </a:p>
          <a:p>
            <a:r>
              <a:rPr lang="en-US" sz="4000" b="1" dirty="0"/>
              <a:t>Chemical </a:t>
            </a:r>
            <a:r>
              <a:rPr lang="en-US" sz="4000" dirty="0"/>
              <a:t>(adsorption of pollutants)</a:t>
            </a:r>
          </a:p>
          <a:p>
            <a:r>
              <a:rPr lang="en-US" sz="4000" b="1" dirty="0"/>
              <a:t>Biological</a:t>
            </a:r>
            <a:r>
              <a:rPr lang="en-US" sz="4000" dirty="0"/>
              <a:t> (microbial / plant assimilation)</a:t>
            </a:r>
          </a:p>
        </p:txBody>
      </p:sp>
    </p:spTree>
    <p:extLst>
      <p:ext uri="{BB962C8B-B14F-4D97-AF65-F5344CB8AC3E}">
        <p14:creationId xmlns:p14="http://schemas.microsoft.com/office/powerpoint/2010/main" val="41414797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B089F5-EB6C-6CBC-6CDA-97AF75381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10467" y="952904"/>
            <a:ext cx="5571066" cy="495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687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ECA6DCB-B7E1-40A9-9524-540C6DA40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40C90F-EF3B-AAFE-F5E5-9C6A4E831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kern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Harveys Lake, Luzerne County, PA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B1089A-D644-CC9D-5FEF-640AA0A062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719" y="2330505"/>
            <a:ext cx="5278066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Earthwork and grading to establish the planting zones.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Putting in the biosoil mix (topsoil mixed with organic material).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ground, grass, outdoor, dirt&#10;&#10;Description automatically generated">
            <a:extLst>
              <a:ext uri="{FF2B5EF4-FFF2-40B4-BE49-F238E27FC236}">
                <a16:creationId xmlns:a16="http://schemas.microsoft.com/office/drawing/2014/main" id="{843C581D-02A2-1864-029F-F5C39CC9A2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23632"/>
          <a:stretch/>
        </p:blipFill>
        <p:spPr>
          <a:xfrm>
            <a:off x="7083423" y="581892"/>
            <a:ext cx="4397433" cy="251875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grass, outdoor, ground, tree&#10;&#10;Description automatically generated">
            <a:extLst>
              <a:ext uri="{FF2B5EF4-FFF2-40B4-BE49-F238E27FC236}">
                <a16:creationId xmlns:a16="http://schemas.microsoft.com/office/drawing/2014/main" id="{974BE5FE-4759-A823-735F-303095E760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3598"/>
          <a:stretch/>
        </p:blipFill>
        <p:spPr>
          <a:xfrm>
            <a:off x="7083423" y="3707894"/>
            <a:ext cx="4395569" cy="25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260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6ECA6DCB-B7E1-40A9-9524-540C6DA40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6643BF-9409-B6E4-C277-A53992AFD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kern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Harveys Lake, Luzerne County, PA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53123-2176-7C11-05FC-4F0FD1BB1B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719" y="2330505"/>
            <a:ext cx="5278066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Installation of the stone.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Connecting the stormwater infrastructure to the biofiltration system.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tree, outdoor, ground, sky&#10;&#10;Description automatically generated">
            <a:extLst>
              <a:ext uri="{FF2B5EF4-FFF2-40B4-BE49-F238E27FC236}">
                <a16:creationId xmlns:a16="http://schemas.microsoft.com/office/drawing/2014/main" id="{25D1AC1B-0AA9-842A-3163-0E4B5D14BF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23632"/>
          <a:stretch/>
        </p:blipFill>
        <p:spPr>
          <a:xfrm>
            <a:off x="7083423" y="581892"/>
            <a:ext cx="4397433" cy="251875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outdoor, grass, ground, dirt&#10;&#10;Description automatically generated">
            <a:extLst>
              <a:ext uri="{FF2B5EF4-FFF2-40B4-BE49-F238E27FC236}">
                <a16:creationId xmlns:a16="http://schemas.microsoft.com/office/drawing/2014/main" id="{96EA2988-048F-4292-5763-0136011060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97" r="1" b="1"/>
          <a:stretch/>
        </p:blipFill>
        <p:spPr>
          <a:xfrm>
            <a:off x="7083423" y="3707894"/>
            <a:ext cx="4395569" cy="25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289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6627E3-1FA7-C6D6-50D2-E5EEEF153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Harveys Lake, Luzerne County, PA</a:t>
            </a:r>
            <a:endParaRPr lang="en-US" sz="2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B26262-CCA1-F655-0580-95AA9FC31B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7538" y="412454"/>
            <a:ext cx="3243262" cy="21018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Newly established biofiltration system; installation complete in May 2022.</a:t>
            </a:r>
          </a:p>
        </p:txBody>
      </p:sp>
      <p:pic>
        <p:nvPicPr>
          <p:cNvPr id="5" name="Picture 4" descr="A picture containing grass, outdoor, dirt, garden&#10;&#10;Description automatically generated">
            <a:extLst>
              <a:ext uri="{FF2B5EF4-FFF2-40B4-BE49-F238E27FC236}">
                <a16:creationId xmlns:a16="http://schemas.microsoft.com/office/drawing/2014/main" id="{D53990B6-6BA1-40D7-D2AF-BE0C23BA22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94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7" name="Picture 6" descr="A picture containing grass, outdoor, tree, garden&#10;&#10;Description automatically generated">
            <a:extLst>
              <a:ext uri="{FF2B5EF4-FFF2-40B4-BE49-F238E27FC236}">
                <a16:creationId xmlns:a16="http://schemas.microsoft.com/office/drawing/2014/main" id="{37C2CF2F-0344-98B5-178D-8CC8DDE7C6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9" r="21761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2974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F81F8D5-515A-45DC-B296-30AB11F2C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9DF227-0D45-A103-9B1E-986FF0F0A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46" y="349664"/>
            <a:ext cx="5845571" cy="16383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Residential Rain Garden in Yardley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2880B-18D5-DFE2-D3EA-F2059BF0C2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7988" y="2620641"/>
            <a:ext cx="5837750" cy="30237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1" dirty="0">
                <a:solidFill>
                  <a:srgbClr val="72737E"/>
                </a:solidFill>
                <a:effectLst/>
                <a:latin typeface="Roboto Condensed" panose="020B0604020202020204" pitchFamily="2" charset="0"/>
              </a:rPr>
              <a:t>“After repeated stormwater drainage issues near my home’s foundation due to flat topography, I opted to go the environmentally-friendly route of installing a rain garden in my front yard</a:t>
            </a:r>
            <a:r>
              <a:rPr lang="en-US" sz="2000" b="0" i="0" dirty="0">
                <a:solidFill>
                  <a:srgbClr val="72737E"/>
                </a:solidFill>
                <a:effectLst/>
                <a:latin typeface="Roboto Condensed" panose="020B0604020202020204" pitchFamily="2" charset="0"/>
              </a:rPr>
              <a:t>.” – President of Princeton Hydr</a:t>
            </a:r>
            <a:r>
              <a:rPr lang="en-US" sz="2000" dirty="0">
                <a:solidFill>
                  <a:srgbClr val="72737E"/>
                </a:solidFill>
                <a:latin typeface="Roboto Condensed" panose="020B0604020202020204" pitchFamily="2" charset="0"/>
              </a:rPr>
              <a:t>o, Geoffrey Goll, P.E.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400" b="0" i="0" dirty="0">
              <a:solidFill>
                <a:srgbClr val="72737E"/>
              </a:solidFill>
              <a:effectLst/>
              <a:latin typeface="Roboto Condensed" panose="020B0604020202020204" pitchFamily="2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400" dirty="0">
                <a:hlinkClick r:id="rId2"/>
              </a:rPr>
              <a:t>How To Build a Rain Garden in 10 Steps - PRINCETON HYDRO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669568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7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A person standing in a garden&#10;&#10;Description automatically generated">
            <a:extLst>
              <a:ext uri="{FF2B5EF4-FFF2-40B4-BE49-F238E27FC236}">
                <a16:creationId xmlns:a16="http://schemas.microsoft.com/office/drawing/2014/main" id="{E521D7F7-1DC9-7345-0182-75520BEDC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5837"/>
          <a:stretch/>
        </p:blipFill>
        <p:spPr bwMode="auto">
          <a:xfrm>
            <a:off x="7421373" y="627954"/>
            <a:ext cx="4235516" cy="535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9" name="Rectangle 1038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774185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9589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47135E-06CA-709A-6BB5-2CA5D0FAC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Biochar</a:t>
            </a:r>
          </a:p>
        </p:txBody>
      </p:sp>
      <p:pic>
        <p:nvPicPr>
          <p:cNvPr id="1026" name="Picture 2" descr="Biochar on the ground and in hands">
            <a:extLst>
              <a:ext uri="{FF2B5EF4-FFF2-40B4-BE49-F238E27FC236}">
                <a16:creationId xmlns:a16="http://schemas.microsoft.com/office/drawing/2014/main" id="{2F212D8D-2EE5-9FA7-C88D-312DC93EF4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" r="-1" b="-1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0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516EC-9EDA-BD8B-0EDC-CA18AD7AB0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Woody material that has been burnt in a controlled fashion.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The high surface area allows it to retain / removal nutrients such as nitrogen and phosphorus.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Princeton Hydro has been using it since 2020 to remove nutrients from lakes, ponds and stormwater structures.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However, can also be used as a soil amendment for Rain Gardens.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600" dirty="0">
                <a:hlinkClick r:id="rId3"/>
              </a:rPr>
              <a:t>Article (pa.gov)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2049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B0578-82FF-F33F-243A-7C7F6E0D7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34D0D9-0B03-0751-8E10-3FE6628FDD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Rain gardens / biofiltration (bioretention) systems can be an effective way of managing the quantify and quality of stormwater for relatively small or medium drainage areas.</a:t>
            </a:r>
          </a:p>
          <a:p>
            <a:r>
              <a:rPr lang="en-US" dirty="0"/>
              <a:t>A sandy loam soil mixed with organic material is key to the infiltration and operation of the system.</a:t>
            </a:r>
          </a:p>
          <a:p>
            <a:r>
              <a:rPr lang="en-US" dirty="0"/>
              <a:t>Use native vegetation.</a:t>
            </a:r>
          </a:p>
          <a:p>
            <a:r>
              <a:rPr lang="en-US" dirty="0"/>
              <a:t>Make the One Call.</a:t>
            </a:r>
          </a:p>
          <a:p>
            <a:r>
              <a:rPr lang="en-US" dirty="0"/>
              <a:t>Don’t forget about maintenance.</a:t>
            </a:r>
          </a:p>
        </p:txBody>
      </p:sp>
    </p:spTree>
    <p:extLst>
      <p:ext uri="{BB962C8B-B14F-4D97-AF65-F5344CB8AC3E}">
        <p14:creationId xmlns:p14="http://schemas.microsoft.com/office/powerpoint/2010/main" val="1113002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BEEC1-FDFD-6146-B9BA-3160F3B79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112"/>
            <a:ext cx="10515600" cy="1325563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Structural Best Management Practices (BMPs)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227C7-E90D-F46D-F8DC-D872263727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Volume / Peak Rate Reduction by Infiltration BMPs (includes </a:t>
            </a:r>
            <a:r>
              <a:rPr lang="en-US" b="1" dirty="0"/>
              <a:t>rain gardens </a:t>
            </a:r>
            <a:r>
              <a:rPr lang="en-US" dirty="0"/>
              <a:t>as well as infiltration basins)</a:t>
            </a:r>
          </a:p>
          <a:p>
            <a:r>
              <a:rPr lang="en-US" dirty="0"/>
              <a:t>Volume / Peak Rate Reduction BMPs (vegetated roofs and capture / reuse)</a:t>
            </a:r>
          </a:p>
          <a:p>
            <a:r>
              <a:rPr lang="en-US" dirty="0"/>
              <a:t>Runoff Quality / Peak Rate BMPs (constructed wetlands, wet ponds, retention basins)</a:t>
            </a:r>
          </a:p>
          <a:p>
            <a:r>
              <a:rPr lang="en-US" dirty="0"/>
              <a:t>Restoration BMPs (riparian buffers, soil amendments, floodplain restoration)</a:t>
            </a:r>
          </a:p>
          <a:p>
            <a:r>
              <a:rPr lang="en-US" dirty="0"/>
              <a:t>Other BMPs (level spreader, addressing parking lots)</a:t>
            </a:r>
          </a:p>
        </p:txBody>
      </p:sp>
    </p:spTree>
    <p:extLst>
      <p:ext uri="{BB962C8B-B14F-4D97-AF65-F5344CB8AC3E}">
        <p14:creationId xmlns:p14="http://schemas.microsoft.com/office/powerpoint/2010/main" val="1856307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AD91E2-F6DA-8D57-1F20-5B02E4FAB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Typical Dry Detention Basin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84C91F-E3B5-2E65-4263-F0DFF99BF8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0936" y="2807208"/>
            <a:ext cx="3429000" cy="3550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Originally designed for flood control.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Not intended for water quality control.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Suspectable to re-suspension of solids.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Typically addresses larger drainage areas.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FEA24D-CC06-9C17-F863-3AF8EE72B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225869"/>
            <a:ext cx="6903720" cy="440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45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51660-2CBE-4BB7-C230-5AAD2ECAD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536"/>
            <a:ext cx="10515600" cy="1325563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Conversion of dry basin into an extended detention basin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4D5E28-CEE8-F759-F6CF-EE6B080B35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Relatively easy to retrofit a dry basin into an extended detention basin.</a:t>
            </a:r>
          </a:p>
          <a:p>
            <a:r>
              <a:rPr lang="en-US" dirty="0"/>
              <a:t>Existing land already dedicated to stormwater management.</a:t>
            </a:r>
          </a:p>
          <a:p>
            <a:r>
              <a:rPr lang="en-US" dirty="0"/>
              <a:t>The conversion enhances its ability to remove pollutants and improve water quality.</a:t>
            </a:r>
          </a:p>
          <a:p>
            <a:r>
              <a:rPr lang="en-US" dirty="0"/>
              <a:t>A number have been converted in the Core Creek / Lake Luxembourg watershed.</a:t>
            </a:r>
          </a:p>
        </p:txBody>
      </p:sp>
    </p:spTree>
    <p:extLst>
      <p:ext uri="{BB962C8B-B14F-4D97-AF65-F5344CB8AC3E}">
        <p14:creationId xmlns:p14="http://schemas.microsoft.com/office/powerpoint/2010/main" val="3722552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8D41CF8-5232-42BC-8D05-AFEDE2153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1256"/>
            <a:ext cx="12192000" cy="6869256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49237091-E62C-4878-AA4C-0B9995ADB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28801"/>
            <a:ext cx="10515600" cy="43624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large green field&#10;&#10;Description automatically generated with low confidence">
            <a:extLst>
              <a:ext uri="{FF2B5EF4-FFF2-40B4-BE49-F238E27FC236}">
                <a16:creationId xmlns:a16="http://schemas.microsoft.com/office/drawing/2014/main" id="{3B940F01-DEBB-ED59-4A70-AB96B3CA6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88" y="2178050"/>
            <a:ext cx="4903788" cy="3659188"/>
          </a:xfrm>
          <a:prstGeom prst="rect">
            <a:avLst/>
          </a:prstGeom>
        </p:spPr>
      </p:pic>
      <p:pic>
        <p:nvPicPr>
          <p:cNvPr id="7" name="Picture 6" descr="A picture containing grass, outdoor, tree, field&#10;&#10;Description automatically generated">
            <a:extLst>
              <a:ext uri="{FF2B5EF4-FFF2-40B4-BE49-F238E27FC236}">
                <a16:creationId xmlns:a16="http://schemas.microsoft.com/office/drawing/2014/main" id="{45D9FEBB-0E2C-7262-837D-CA929E644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0" y="2178050"/>
            <a:ext cx="4903788" cy="36591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554700-A543-B49E-DB01-072D92EA9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Grey Nun Academy Basin CC – G54</a:t>
            </a:r>
            <a:br>
              <a:rPr 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(Before)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959331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rinceton Hydro Fo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4800" b="1" dirty="0" smtClean="0">
            <a:solidFill>
              <a:schemeClr val="bg1"/>
            </a:solidFill>
            <a:latin typeface="Century Gothic" panose="020B0502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6066</TotalTime>
  <Words>1721</Words>
  <Application>Microsoft Office PowerPoint</Application>
  <PresentationFormat>Widescreen</PresentationFormat>
  <Paragraphs>162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Arial</vt:lpstr>
      <vt:lpstr>Calibri</vt:lpstr>
      <vt:lpstr>Century Gothic</vt:lpstr>
      <vt:lpstr>Roboto Condensed</vt:lpstr>
      <vt:lpstr>Times New Roman</vt:lpstr>
      <vt:lpstr>Wingdings</vt:lpstr>
      <vt:lpstr>Office Theme</vt:lpstr>
      <vt:lpstr>Rain Gardens</vt:lpstr>
      <vt:lpstr>Outline of Presentation</vt:lpstr>
      <vt:lpstr>History of Stormwater</vt:lpstr>
      <vt:lpstr>History of Stormwater</vt:lpstr>
      <vt:lpstr>Four Modes of Treating Stormwater</vt:lpstr>
      <vt:lpstr>Types of Structural Best Management Practices (BMPs)</vt:lpstr>
      <vt:lpstr>Typical Dry Detention Basin</vt:lpstr>
      <vt:lpstr>Conversion of dry basin into an extended detention basin</vt:lpstr>
      <vt:lpstr>Grey Nun Academy Basin CC – G54 (Before)</vt:lpstr>
      <vt:lpstr>Grey Nun Academy Basin CC – G54 (After)</vt:lpstr>
      <vt:lpstr>Heather Ridge Basin CC – E63 (Before)</vt:lpstr>
      <vt:lpstr>Heather Ridge Basin CC – E63 (After)</vt:lpstr>
      <vt:lpstr>Ecosystem Services</vt:lpstr>
      <vt:lpstr>Stormwater Benefits of a Tree</vt:lpstr>
      <vt:lpstr>Stormwater Benefits of a Tree Bioretainment</vt:lpstr>
      <vt:lpstr>PowerPoint Presentation</vt:lpstr>
      <vt:lpstr>Ecosystem Services – Complex Food Webs</vt:lpstr>
      <vt:lpstr>Green Infrastructure</vt:lpstr>
      <vt:lpstr>Rain Gardens / Bioretention or Biofiltration Systems</vt:lpstr>
      <vt:lpstr>Rain Gardens – Design Considerations</vt:lpstr>
      <vt:lpstr>PowerPoint Presentation</vt:lpstr>
      <vt:lpstr>PowerPoint Presentation</vt:lpstr>
      <vt:lpstr>Rain Gardens – Design Considerations</vt:lpstr>
      <vt:lpstr>Rain Gardens – Estimated Costs</vt:lpstr>
      <vt:lpstr>Rain Gardens – Maintenance</vt:lpstr>
      <vt:lpstr>PowerPoint Presentation</vt:lpstr>
      <vt:lpstr>Zone 1 – Wet Zone</vt:lpstr>
      <vt:lpstr>Zone 2 – Mesic (middle; slope) Zone</vt:lpstr>
      <vt:lpstr>Zone 3 – Transition (upland; dry) Zone</vt:lpstr>
      <vt:lpstr>Where NOT to install a Rain Garden</vt:lpstr>
      <vt:lpstr>Thompson Park, Jamesburg, NJ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Lake Hopatcong</vt:lpstr>
      <vt:lpstr>Lake Hopatcong</vt:lpstr>
      <vt:lpstr>Lake Hopatcong</vt:lpstr>
      <vt:lpstr>Lake Hopatcong</vt:lpstr>
      <vt:lpstr>Rutgers Rain Garden Program</vt:lpstr>
      <vt:lpstr>Harveys Lake, Luzerne County, PA</vt:lpstr>
      <vt:lpstr>PowerPoint Presentation</vt:lpstr>
      <vt:lpstr>Harveys Lake, Luzerne County, PA</vt:lpstr>
      <vt:lpstr>Harveys Lake, Luzerne County, PA</vt:lpstr>
      <vt:lpstr>Harveys Lake, Luzerne County, PA</vt:lpstr>
      <vt:lpstr>Residential Rain Garden in Yardley</vt:lpstr>
      <vt:lpstr>Biochar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Management Activities to Prevent, Mitigate and/or Control HABs at Lake Hopatcong</dc:title>
  <dc:creator>Dr. Fred Lubnow</dc:creator>
  <cp:lastModifiedBy>Dr. Fred Lubnow</cp:lastModifiedBy>
  <cp:revision>92</cp:revision>
  <dcterms:created xsi:type="dcterms:W3CDTF">2020-12-10T14:47:10Z</dcterms:created>
  <dcterms:modified xsi:type="dcterms:W3CDTF">2023-03-28T19:35:29Z</dcterms:modified>
</cp:coreProperties>
</file>